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914386">
      <a:defRPr sz="18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>
      <a:defRPr sz="18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>
      <a:defRPr sz="18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>
      <a:defRPr sz="18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>
      <a:defRPr sz="18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>
      <a:defRPr sz="18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>
      <a:defRPr sz="18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>
      <a:defRPr sz="18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86">
      <a:defRPr sz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>
      <a:defRPr sz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>
      <a:defRPr sz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>
      <a:defRPr sz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>
      <a:defRPr sz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>
      <a:defRPr sz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>
      <a:defRPr sz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>
      <a:defRPr sz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E8A14A-D47C-B30C-7885-86499A0BEDE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18258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890475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8588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3EB18-94E8-96A0-7D4C-4AC78E4220B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182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890475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8588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3EB18-94E8-96A0-7D4C-4AC78E4220B1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182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890475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8588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3EB18-94E8-96A0-7D4C-4AC78E4220B1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122E6-D43E-20F5-4525-D2BBB21FF2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182585" name="Slide Image Placeholder 1">
            <a:extLst>
              <a:ext uri="{FF2B5EF4-FFF2-40B4-BE49-F238E27FC236}">
                <a16:creationId xmlns:a16="http://schemas.microsoft.com/office/drawing/2014/main" id="{1CD5F029-E9ED-51CA-1F69-331476416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89047547" name="Notes Placeholder 2">
            <a:extLst>
              <a:ext uri="{FF2B5EF4-FFF2-40B4-BE49-F238E27FC236}">
                <a16:creationId xmlns:a16="http://schemas.microsoft.com/office/drawing/2014/main" id="{1376B91B-AEE1-F6C0-C79F-CEF7FBBBF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8588356" name="Slide Number Placeholder 3">
            <a:extLst>
              <a:ext uri="{FF2B5EF4-FFF2-40B4-BE49-F238E27FC236}">
                <a16:creationId xmlns:a16="http://schemas.microsoft.com/office/drawing/2014/main" id="{597576F6-423D-8B0F-8972-749D35DC2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3EB18-94E8-96A0-7D4C-4AC78E4220B1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17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CD76-9C97-7C2C-6511-32DFDA7B5EC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182585" name="Slide Image Placeholder 1">
            <a:extLst>
              <a:ext uri="{FF2B5EF4-FFF2-40B4-BE49-F238E27FC236}">
                <a16:creationId xmlns:a16="http://schemas.microsoft.com/office/drawing/2014/main" id="{D5D8B253-8D0B-109C-3170-969E9EE5F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89047547" name="Notes Placeholder 2">
            <a:extLst>
              <a:ext uri="{FF2B5EF4-FFF2-40B4-BE49-F238E27FC236}">
                <a16:creationId xmlns:a16="http://schemas.microsoft.com/office/drawing/2014/main" id="{A48D127C-F857-D5D1-FEF9-31829F36B4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8588356" name="Slide Number Placeholder 3">
            <a:extLst>
              <a:ext uri="{FF2B5EF4-FFF2-40B4-BE49-F238E27FC236}">
                <a16:creationId xmlns:a16="http://schemas.microsoft.com/office/drawing/2014/main" id="{5A6A213C-A0C1-0634-B85C-7226D75B2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3EB18-94E8-96A0-7D4C-4AC78E4220B1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56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6703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615755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45451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71466-972F-258D-0EF5-8D781ABC2A08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1066800" y="2057400"/>
            <a:ext cx="15703296" cy="2743200"/>
          </a:xfrm>
          <a:prstGeom prst="rect">
            <a:avLst/>
          </a:prstGeom>
          <a:ln>
            <a:noFill/>
          </a:ln>
        </p:spPr>
        <p:txBody>
          <a:bodyPr vert="horz" tIns="0" rIns="32657" bIns="0" anchor="b">
            <a:normAutofit/>
          </a:bodyPr>
          <a:lstStyle>
            <a:lvl1pPr algn="r">
              <a:spcBef>
                <a:spcPts val="0"/>
              </a:spcBef>
              <a:buNone/>
              <a:defRPr sz="10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1066800" y="4842804"/>
            <a:ext cx="15709392" cy="2628900"/>
          </a:xfrm>
        </p:spPr>
        <p:txBody>
          <a:bodyPr lIns="0" rIns="32657"/>
          <a:lstStyle>
            <a:lvl1pPr marL="0" marR="81642" indent="0" algn="r">
              <a:buNone/>
              <a:defRPr>
                <a:solidFill>
                  <a:schemeClr val="tx1"/>
                </a:solidFill>
              </a:defRPr>
            </a:lvl1pPr>
            <a:lvl2pPr marL="816408" indent="0" algn="ctr">
              <a:buNone/>
            </a:lvl2pPr>
            <a:lvl3pPr marL="1632819" indent="0" algn="ctr">
              <a:buNone/>
            </a:lvl3pPr>
            <a:lvl4pPr marL="2449227" indent="0" algn="ctr">
              <a:buNone/>
            </a:lvl4pPr>
            <a:lvl5pPr marL="3265635" indent="0" algn="ctr">
              <a:buNone/>
            </a:lvl5pPr>
            <a:lvl6pPr marL="4082046" indent="0" algn="ctr">
              <a:buNone/>
            </a:lvl6pPr>
            <a:lvl7pPr marL="4898454" indent="0" algn="ctr">
              <a:buNone/>
            </a:lvl7pPr>
            <a:lvl8pPr marL="5714861" indent="0" algn="ctr">
              <a:buNone/>
            </a:lvl8pPr>
            <a:lvl9pPr marL="6531273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3258800" y="1371604"/>
            <a:ext cx="4114800" cy="781764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914400" y="1371604"/>
            <a:ext cx="12039600" cy="781764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4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4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2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2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1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1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6" indent="0">
              <a:buNone/>
              <a:defRPr sz="1100"/>
            </a:lvl3pPr>
            <a:lvl4pPr marL="1371578" indent="0">
              <a:buNone/>
              <a:defRPr sz="900"/>
            </a:lvl4pPr>
            <a:lvl5pPr marL="1828771" indent="0">
              <a:buNone/>
              <a:defRPr sz="900"/>
            </a:lvl5pPr>
            <a:lvl6pPr marL="2285964" indent="0">
              <a:buNone/>
              <a:defRPr sz="900"/>
            </a:lvl6pPr>
            <a:lvl7pPr marL="2743157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3" indent="0">
              <a:buNone/>
              <a:defRPr sz="2900"/>
            </a:lvl2pPr>
            <a:lvl3pPr marL="914386" indent="0">
              <a:buNone/>
              <a:defRPr sz="2300"/>
            </a:lvl3pPr>
            <a:lvl4pPr marL="1371578" indent="0">
              <a:buNone/>
              <a:defRPr sz="2000"/>
            </a:lvl4pPr>
            <a:lvl5pPr marL="1828771" indent="0">
              <a:buNone/>
              <a:defRPr sz="2000"/>
            </a:lvl5pPr>
            <a:lvl6pPr marL="2285964" indent="0">
              <a:buNone/>
              <a:defRPr sz="2000"/>
            </a:lvl6pPr>
            <a:lvl7pPr marL="2743157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6" indent="0">
              <a:buNone/>
              <a:defRPr sz="1100"/>
            </a:lvl3pPr>
            <a:lvl4pPr marL="1371578" indent="0">
              <a:buNone/>
              <a:defRPr sz="900"/>
            </a:lvl4pPr>
            <a:lvl5pPr marL="1828771" indent="0">
              <a:buNone/>
              <a:defRPr sz="900"/>
            </a:lvl5pPr>
            <a:lvl6pPr marL="2285964" indent="0">
              <a:buNone/>
              <a:defRPr sz="900"/>
            </a:lvl6pPr>
            <a:lvl7pPr marL="2743157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0"/>
            <a:ext cx="2057400" cy="5851526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0"/>
            <a:ext cx="6019800" cy="5851526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0704" y="1975104"/>
            <a:ext cx="15544800" cy="2043684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</a:bodyPr>
          <a:lstStyle>
            <a:lvl1pPr algn="l">
              <a:spcBef>
                <a:spcPts val="0"/>
              </a:spcBef>
              <a:buNone/>
              <a:defRPr lang="en-US" sz="10000" b="1" cap="none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60704" y="4056996"/>
            <a:ext cx="15544800" cy="2264568"/>
          </a:xfrm>
        </p:spPr>
        <p:txBody>
          <a:bodyPr lIns="81642" rIns="81642" anchor="t"/>
          <a:lstStyle>
            <a:lvl1pPr marL="0" indent="0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1056132"/>
            <a:ext cx="16459200" cy="17145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914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9296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1056132"/>
            <a:ext cx="16459200" cy="1714500"/>
          </a:xfrm>
        </p:spPr>
        <p:txBody>
          <a:bodyPr tIns="81642"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2782872"/>
            <a:ext cx="8080376" cy="989028"/>
          </a:xfrm>
        </p:spPr>
        <p:txBody>
          <a:bodyPr lIns="81642" tIns="0" rIns="81642" bIns="0" anchor="ctr">
            <a:noAutofit/>
          </a:bodyPr>
          <a:lstStyle>
            <a:lvl1pPr marL="0" indent="0">
              <a:buNone/>
              <a:defRPr sz="4300" b="1" cap="none">
                <a:solidFill>
                  <a:schemeClr val="tx2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9290055" y="2789639"/>
            <a:ext cx="8083550" cy="982265"/>
          </a:xfrm>
        </p:spPr>
        <p:txBody>
          <a:bodyPr lIns="81642" tIns="0" rIns="81642" bIns="0" anchor="ctr"/>
          <a:lstStyle>
            <a:lvl1pPr marL="0" indent="0">
              <a:buNone/>
              <a:defRPr sz="4300" b="1" cap="none">
                <a:solidFill>
                  <a:schemeClr val="tx2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914400" y="3771900"/>
            <a:ext cx="8080376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9290055" y="3771900"/>
            <a:ext cx="8083550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1056132"/>
            <a:ext cx="16611600" cy="1714500"/>
          </a:xfrm>
        </p:spPr>
        <p:txBody>
          <a:bodyPr vert="horz" tIns="81642" bIns="0" anchor="b">
            <a:normAutofit/>
          </a:bodyPr>
          <a:lstStyle>
            <a:lvl1pPr algn="l">
              <a:spcBef>
                <a:spcPts val="0"/>
              </a:spcBef>
              <a:buNone/>
              <a:defRPr sz="89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71600" y="771528"/>
            <a:ext cx="5486400" cy="1743075"/>
          </a:xfrm>
        </p:spPr>
        <p:txBody>
          <a:bodyPr lIns="0" anchor="b">
            <a:noAutofit/>
          </a:bodyPr>
          <a:lstStyle>
            <a:lvl1pPr algn="l">
              <a:spcBef>
                <a:spcPts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1371600" y="2514600"/>
            <a:ext cx="5486400" cy="6858000"/>
          </a:xfrm>
        </p:spPr>
        <p:txBody>
          <a:bodyPr lIns="32657" rIns="32657"/>
          <a:lstStyle>
            <a:lvl1pPr marL="0" indent="0" algn="l">
              <a:buNone/>
              <a:defRPr sz="2500"/>
            </a:lvl1pPr>
            <a:lvl2pPr indent="0" algn="l">
              <a:buNone/>
              <a:defRPr sz="2100"/>
            </a:lvl2pPr>
            <a:lvl3pPr indent="0" algn="l">
              <a:buNone/>
              <a:defRPr sz="1800"/>
            </a:lvl3pPr>
            <a:lvl4pPr indent="0" algn="l">
              <a:buNone/>
              <a:defRPr sz="1600"/>
            </a:lvl4pPr>
            <a:lvl5pPr indent="0" algn="l">
              <a:buNone/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7150100" y="2514600"/>
            <a:ext cx="10223500" cy="6858000"/>
          </a:xfrm>
        </p:spPr>
        <p:txBody>
          <a:bodyPr tIns="0"/>
          <a:lstStyle>
            <a:lvl1pPr>
              <a:defRPr sz="5000"/>
            </a:lvl1pPr>
            <a:lvl2pPr>
              <a:defRPr sz="4600"/>
            </a:lvl2pPr>
            <a:lvl3pPr>
              <a:defRPr sz="4300"/>
            </a:lvl3pPr>
            <a:lvl4pPr>
              <a:defRPr sz="3600"/>
            </a:lvl4pPr>
            <a:lvl5pPr>
              <a:defRPr sz="3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 bwMode="auto">
          <a:xfrm rot="420000" flipV="1">
            <a:off x="6331506" y="1662116"/>
            <a:ext cx="10515600" cy="61722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1" tIns="81642" rIns="163281" bIns="81642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rot="420000" flipV="1">
            <a:off x="16008268" y="8039654"/>
            <a:ext cx="310896" cy="2331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1" tIns="81642" rIns="163281" bIns="81642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1765498"/>
            <a:ext cx="4425696" cy="2373932"/>
          </a:xfrm>
        </p:spPr>
        <p:txBody>
          <a:bodyPr vert="horz" lIns="81642" tIns="81642" rIns="81642" bIns="81642" anchor="b"/>
          <a:lstStyle>
            <a:lvl1pPr algn="l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219200" y="4243178"/>
            <a:ext cx="4419600" cy="3268980"/>
          </a:xfrm>
        </p:spPr>
        <p:txBody>
          <a:bodyPr lIns="114296" rIns="81642" bIns="81642" anchor="t"/>
          <a:lstStyle>
            <a:lvl1pPr marL="0" indent="0" algn="l">
              <a:spcBef>
                <a:spcPts val="446"/>
              </a:spcBef>
              <a:buFontTx/>
              <a:buNone/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6154400" y="9534529"/>
            <a:ext cx="1219200" cy="5476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 rot="420000">
            <a:off x="6971586" y="1799276"/>
            <a:ext cx="9235440" cy="589788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7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19050" y="8724900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1" tIns="81642" rIns="163281" bIns="81642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8763000" y="9329741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1" tIns="81642" rIns="163281" bIns="81642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19050" y="-10716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1" tIns="81642" rIns="163281" bIns="81642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8763000" y="-10716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1" tIns="81642" rIns="163281" bIns="81642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914400" y="1056132"/>
            <a:ext cx="16459200" cy="1714500"/>
          </a:xfrm>
          <a:prstGeom prst="rect">
            <a:avLst/>
          </a:prstGeom>
        </p:spPr>
        <p:txBody>
          <a:bodyPr vert="horz" lIns="0" tIns="81642" rIns="0" bIns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914400" y="2903220"/>
            <a:ext cx="16459200" cy="6583680"/>
          </a:xfrm>
          <a:prstGeom prst="rect">
            <a:avLst/>
          </a:prstGeom>
        </p:spPr>
        <p:txBody>
          <a:bodyPr vert="horz" lIns="163281" tIns="81642" rIns="163281" bIns="81642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914400" y="9534529"/>
            <a:ext cx="42672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5334000" y="9534529"/>
            <a:ext cx="67056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15849600" y="9534529"/>
            <a:ext cx="15240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-38034" y="303612"/>
            <a:ext cx="18361096" cy="973835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1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1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>
        <a:spcBef>
          <a:spcPts val="0"/>
        </a:spcBef>
        <a:buNone/>
        <a:defRPr sz="8900" b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9845" indent="-489845" algn="l">
        <a:spcBef>
          <a:spcPts val="0"/>
        </a:spcBef>
        <a:buClr>
          <a:schemeClr val="accent3"/>
        </a:buClr>
        <a:buSzPct val="95000"/>
        <a:buFont typeface="Wingdings 2"/>
        <a:buChar char="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142973" indent="-440860" algn="l">
        <a:spcBef>
          <a:spcPts val="0"/>
        </a:spcBef>
        <a:buClr>
          <a:schemeClr val="accent1"/>
        </a:buClr>
        <a:buSzPct val="85000"/>
        <a:buFont typeface="Wingdings 2"/>
        <a:buChar char=""/>
        <a:defRPr sz="4300">
          <a:solidFill>
            <a:schemeClr val="tx1"/>
          </a:solidFill>
          <a:latin typeface="+mn-lt"/>
          <a:ea typeface="+mn-ea"/>
          <a:cs typeface="+mn-cs"/>
        </a:defRPr>
      </a:lvl2pPr>
      <a:lvl3pPr marL="1632819" indent="-440860" algn="l">
        <a:spcBef>
          <a:spcPts val="0"/>
        </a:spcBef>
        <a:buClr>
          <a:schemeClr val="accent2"/>
        </a:buClr>
        <a:buSzPct val="70000"/>
        <a:buFont typeface="Wingdings 2"/>
        <a:buChar char=""/>
        <a:defRPr sz="3700">
          <a:solidFill>
            <a:schemeClr val="tx1"/>
          </a:solidFill>
          <a:latin typeface="+mn-lt"/>
          <a:ea typeface="+mn-ea"/>
          <a:cs typeface="+mn-cs"/>
        </a:defRPr>
      </a:lvl3pPr>
      <a:lvl4pPr marL="2122662" indent="-375549" algn="l">
        <a:spcBef>
          <a:spcPts val="0"/>
        </a:spcBef>
        <a:buClr>
          <a:schemeClr val="accent3"/>
        </a:buClr>
        <a:buSzPct val="65000"/>
        <a:buFont typeface="Wingdings 2"/>
        <a:buChar char=""/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2612509" indent="-375549" algn="l">
        <a:spcBef>
          <a:spcPts val="0"/>
        </a:spcBef>
        <a:buClr>
          <a:schemeClr val="accent4"/>
        </a:buClr>
        <a:buSzPct val="65000"/>
        <a:buFont typeface="Wingdings 2"/>
        <a:buChar char=""/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3102354" indent="-375549" algn="l">
        <a:spcBef>
          <a:spcPts val="0"/>
        </a:spcBef>
        <a:buClr>
          <a:schemeClr val="accent5"/>
        </a:buClr>
        <a:buSzPct val="80000"/>
        <a:buFont typeface="Wingdings 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6pPr>
      <a:lvl7pPr marL="3428919" indent="-326564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2900">
          <a:solidFill>
            <a:schemeClr val="tx1"/>
          </a:solidFill>
          <a:latin typeface="+mn-lt"/>
          <a:ea typeface="+mn-ea"/>
          <a:cs typeface="+mn-cs"/>
        </a:defRPr>
      </a:lvl7pPr>
      <a:lvl8pPr marL="3918763" indent="-326564" algn="l">
        <a:spcBef>
          <a:spcPts val="0"/>
        </a:spcBef>
        <a:buClr>
          <a:schemeClr val="tx2"/>
        </a:buClr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8pPr>
      <a:lvl9pPr marL="4408608" indent="-326564" algn="l">
        <a:spcBef>
          <a:spcPts val="0"/>
        </a:spcBef>
        <a:buClr>
          <a:schemeClr val="tx2"/>
        </a:buClr>
        <a:buFontTx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16408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632819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2449227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3265635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4082046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4898454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5714861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6531273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-20656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 bwMode="auto">
          <a:xfrm>
            <a:off x="1905003" y="3745007"/>
            <a:ext cx="14348106" cy="2926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chemeClr val="bg2">
                    <a:lumMod val="25000"/>
                  </a:schemeClr>
                </a:solidFill>
                <a:latin typeface="Arial Black"/>
                <a:ea typeface="Arial Black"/>
                <a:cs typeface="Arial Black"/>
              </a:rPr>
              <a:t>Диалогические и рефлексивные методы </a:t>
            </a:r>
            <a:endParaRPr>
              <a:latin typeface="Arial Black"/>
              <a:cs typeface="Arial Black"/>
            </a:endParaRPr>
          </a:p>
          <a:p>
            <a:pPr algn="ctr">
              <a:defRPr/>
            </a:pPr>
            <a:r>
              <a:rPr lang="ru-RU" sz="4800" b="1">
                <a:solidFill>
                  <a:schemeClr val="bg2">
                    <a:lumMod val="25000"/>
                  </a:schemeClr>
                </a:solidFill>
                <a:latin typeface="Arial Black"/>
                <a:ea typeface="Arial Black"/>
                <a:cs typeface="Arial Black"/>
              </a:rPr>
              <a:t>как средство формирования ценностных ориентиров обучающихся </a:t>
            </a:r>
            <a:endParaRPr>
              <a:latin typeface="Arial Black"/>
              <a:cs typeface="Arial Black"/>
            </a:endParaRPr>
          </a:p>
          <a:p>
            <a:pPr algn="ctr">
              <a:defRPr/>
            </a:pPr>
            <a:r>
              <a:rPr lang="ru-RU" sz="4800" b="1">
                <a:solidFill>
                  <a:schemeClr val="bg2">
                    <a:lumMod val="25000"/>
                  </a:schemeClr>
                </a:solidFill>
                <a:latin typeface="Arial Black"/>
                <a:ea typeface="Arial Black"/>
                <a:cs typeface="Arial Black"/>
              </a:rPr>
              <a:t>на занятиях по «Разговорам о важном»</a:t>
            </a:r>
            <a:endParaRPr>
              <a:latin typeface="Arial Black"/>
              <a:cs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32921" y="234427"/>
            <a:ext cx="1492268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1867168" y="1390986"/>
            <a:ext cx="14513789" cy="76235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220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</a:t>
            </a:r>
            <a:endParaRPr sz="22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2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системы духовно-нравственного воспитания ОЦДиК</a:t>
            </a:r>
            <a:endParaRPr sz="18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744448" y="8673914"/>
            <a:ext cx="13980921" cy="100619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>
              <a:defRPr/>
            </a:pPr>
            <a:r>
              <a:rPr lang="ru-RU" sz="20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Соколова М. Е., старший методист Центра методического сопровождения системы духовно-нравственного воспитания ОЦДиК</a:t>
            </a:r>
            <a:endParaRPr sz="200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r">
              <a:defRPr/>
            </a:pPr>
            <a:r>
              <a:rPr lang="ru-RU" sz="20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Осипова О. А., старший методист Центра методического сопровождения системы духовно-нравственного воспитания ОЦДиК</a:t>
            </a:r>
            <a:endParaRPr sz="200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r">
              <a:defRPr/>
            </a:pPr>
            <a:r>
              <a:rPr lang="ru-RU" sz="20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Мишина И.Г., методист Центр методического сопровождения системы духовно-нравственного воспитания ОЦДиК</a:t>
            </a:r>
            <a:endParaRPr sz="20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8589547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93189413" name="TextBox 7"/>
          <p:cNvSpPr txBox="1"/>
          <p:nvPr/>
        </p:nvSpPr>
        <p:spPr bwMode="auto">
          <a:xfrm>
            <a:off x="1523999" y="1409700"/>
            <a:ext cx="15091954" cy="8397599"/>
          </a:xfrm>
          <a:prstGeom prst="rect">
            <a:avLst/>
          </a:prstGeom>
          <a:ln>
            <a:solidFill>
              <a:srgbClr val="3366FF"/>
            </a:solidFill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algn="l">
              <a:defRPr/>
            </a:pPr>
            <a:r>
              <a:rPr lang="ru-RU" sz="4800">
                <a:latin typeface="Arial"/>
                <a:ea typeface="Arial"/>
                <a:cs typeface="Arial"/>
              </a:rPr>
              <a:t>«Диалог является основным педагогическим методом в современном образовании. В диалоге уточняются позиции его участников, у каждого появляется возможность высказаться, задать волнующие вопросы. Роль педагога в данном случае не ограничивается информированием, в диалоге появляется возможность выработать совместные решения, понять способы действенного отношения к обсуждаемой ситуации, укрепить ценностные и мировоззренческие позиции обучающихся»</a:t>
            </a:r>
            <a:endParaRPr>
              <a:latin typeface="Arial"/>
              <a:cs typeface="Arial"/>
            </a:endParaRPr>
          </a:p>
          <a:p>
            <a:pPr algn="r">
              <a:defRPr/>
            </a:pPr>
            <a:r>
              <a:rPr lang="ru-RU" sz="230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«Разговоры о важном»: методические рекомендации</a:t>
            </a:r>
            <a:endParaRPr sz="2300" i="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9932" y="234428"/>
            <a:ext cx="1492268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1888366" y="522531"/>
            <a:ext cx="14513069" cy="44231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230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системы духовно-нравственного воспитания ОЦДиК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-13252" y="0"/>
            <a:ext cx="18288000" cy="10287000"/>
          </a:xfrm>
          <a:prstGeom prst="rect">
            <a:avLst/>
          </a:prstGeom>
        </p:spPr>
      </p:pic>
      <p:sp>
        <p:nvSpPr>
          <p:cNvPr id="1593189413" name="TextBox 7"/>
          <p:cNvSpPr txBox="1"/>
          <p:nvPr/>
        </p:nvSpPr>
        <p:spPr bwMode="auto">
          <a:xfrm>
            <a:off x="1449321" y="3775821"/>
            <a:ext cx="16305278" cy="5852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доброжелательная, поддерживающая, доверительная атмосфера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совместная, интересная, многообразная деятельность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нацеленность на раскрытие потенциала каждого 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насыщенность ценностным содержанием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компетентность педагога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опора на жизненный опыт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неформальный подход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609599" y="2057400"/>
            <a:ext cx="17145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>
                <a:latin typeface="Arial Black"/>
                <a:ea typeface="Arial Black"/>
                <a:cs typeface="Arial Black"/>
              </a:rPr>
              <a:t>Принципы диалога</a:t>
            </a:r>
            <a:endParaRPr>
              <a:latin typeface="Arial Black"/>
              <a:cs typeface="Arial Black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9932" y="234428"/>
            <a:ext cx="1492268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1888366" y="522531"/>
            <a:ext cx="14511989" cy="44231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230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системы духовно-нравственного воспитания ОЦДиК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-13252" y="0"/>
            <a:ext cx="18288000" cy="10287000"/>
          </a:xfrm>
          <a:prstGeom prst="rect">
            <a:avLst/>
          </a:prstGeom>
        </p:spPr>
      </p:pic>
      <p:sp>
        <p:nvSpPr>
          <p:cNvPr id="1593189413" name="TextBox 7"/>
          <p:cNvSpPr txBox="1"/>
          <p:nvPr/>
        </p:nvSpPr>
        <p:spPr bwMode="auto">
          <a:xfrm>
            <a:off x="2470514" y="4499161"/>
            <a:ext cx="14836326" cy="365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выбрать самое главное в описании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дополнить важными для группы положениями (если такие есть)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указать разновидности метода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привести 1-2 примера использования из практики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609599" y="2648510"/>
            <a:ext cx="17145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>
                <a:latin typeface="Arial Black"/>
                <a:ea typeface="Arial Black"/>
                <a:cs typeface="Arial Black"/>
              </a:rPr>
              <a:t>Работа в группе</a:t>
            </a:r>
            <a:endParaRPr>
              <a:latin typeface="Arial Black"/>
              <a:cs typeface="Arial Black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9932" y="234428"/>
            <a:ext cx="1492268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1888366" y="522531"/>
            <a:ext cx="14511989" cy="44231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230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системы духовно-нравственного воспитания ОЦДиК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8A4DE3-BD3A-325C-4FC3-2D15C4D2367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A1AA82B-8BA4-25F5-4E44-7CA7FAF1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-4453"/>
            <a:ext cx="18288000" cy="10287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1D0215-4D18-669C-9FA1-F925C57F30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9932" y="2997619"/>
            <a:ext cx="17145000" cy="3557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>
                <a:latin typeface="Arial Black"/>
                <a:cs typeface="Arial Black"/>
              </a:rPr>
              <a:t>Незарегистрированное сожительство до заключения брака стало настолько распространенным, что пора признать его социальной нормой</a:t>
            </a:r>
            <a:endParaRPr sz="5400" dirty="0">
              <a:latin typeface="Arial Black"/>
              <a:cs typeface="Arial Black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9CA443-507D-A820-8D0D-964B3177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9932" y="234428"/>
            <a:ext cx="1492268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53BE4-FA35-CB75-4383-5250FB61CE93}"/>
              </a:ext>
            </a:extLst>
          </p:cNvPr>
          <p:cNvSpPr txBox="1"/>
          <p:nvPr/>
        </p:nvSpPr>
        <p:spPr bwMode="auto">
          <a:xfrm>
            <a:off x="1888366" y="522531"/>
            <a:ext cx="14511989" cy="44231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23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системы духовно-нравственного воспитания </a:t>
            </a:r>
            <a:r>
              <a:rPr lang="ru-RU" sz="230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ОЦДиК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12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5A3CC2-91A7-C466-E8E6-63E9B47ED25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B2D8B01-4092-FBAF-610D-336498A0F6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-6432"/>
            <a:ext cx="18288000" cy="10287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F84B7D-382C-9CB5-0A96-82BF18C43A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9932" y="2997619"/>
            <a:ext cx="17145000" cy="3557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>
                <a:latin typeface="Arial Black"/>
                <a:cs typeface="Arial Black"/>
              </a:rPr>
              <a:t>	Россия – многонациональная страна, поэтому необходимо воспитывать у школьников толерантное отношение к представителям разных народов</a:t>
            </a:r>
            <a:endParaRPr sz="5400" dirty="0">
              <a:latin typeface="Arial Black"/>
              <a:cs typeface="Arial Black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F5F755-E296-1BF4-73A2-4DBE5C4A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9932" y="234428"/>
            <a:ext cx="1492268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C80EBD-5C8E-E431-A740-06103F69E50C}"/>
              </a:ext>
            </a:extLst>
          </p:cNvPr>
          <p:cNvSpPr txBox="1"/>
          <p:nvPr/>
        </p:nvSpPr>
        <p:spPr bwMode="auto">
          <a:xfrm>
            <a:off x="1888366" y="522531"/>
            <a:ext cx="14511989" cy="44231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23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системы духовно-нравственного воспитания </a:t>
            </a:r>
            <a:r>
              <a:rPr lang="ru-RU" sz="230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ОЦДиК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83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8754804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719" y="7938"/>
            <a:ext cx="18288000" cy="10287000"/>
          </a:xfrm>
          <a:prstGeom prst="rect">
            <a:avLst/>
          </a:prstGeom>
        </p:spPr>
      </p:pic>
      <p:sp>
        <p:nvSpPr>
          <p:cNvPr id="1678276208" name="TextBox 11"/>
          <p:cNvSpPr txBox="1"/>
          <p:nvPr/>
        </p:nvSpPr>
        <p:spPr bwMode="auto">
          <a:xfrm>
            <a:off x="0" y="342901"/>
            <a:ext cx="18289440" cy="914757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Наши контакты</a:t>
            </a:r>
            <a:r>
              <a:rPr lang="ru-RU" sz="54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44447970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4" y="-144462"/>
            <a:ext cx="304800" cy="304800"/>
          </a:xfrm>
          <a:prstGeom prst="rect">
            <a:avLst/>
          </a:prstGeom>
          <a:noFill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827882122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33714" y="2351599"/>
            <a:ext cx="2020572" cy="1408707"/>
          </a:xfrm>
          <a:prstGeom prst="rect">
            <a:avLst/>
          </a:prstGeom>
        </p:spPr>
      </p:pic>
      <p:sp>
        <p:nvSpPr>
          <p:cNvPr id="1783293027" name="Прямоугольник 5"/>
          <p:cNvSpPr/>
          <p:nvPr/>
        </p:nvSpPr>
        <p:spPr bwMode="auto">
          <a:xfrm>
            <a:off x="3352799" y="4161092"/>
            <a:ext cx="11583119" cy="350555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методического сопровождения системы 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духовно-нравственного воспитания</a:t>
            </a:r>
            <a:b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г. Калининград, ул. Спортивная, 2-4</a:t>
            </a:r>
            <a:b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sz="32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☎ (84012) 67-13-07 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✉ metodsistema@mail.ru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@ https://metodsistema.ru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16599819" name="TextBox 1916599818"/>
          <p:cNvSpPr txBox="1"/>
          <p:nvPr/>
        </p:nvSpPr>
        <p:spPr bwMode="auto">
          <a:xfrm>
            <a:off x="393958" y="5709105"/>
            <a:ext cx="3908451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4800"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Наш сайт</a:t>
            </a:r>
            <a:endParaRPr sz="480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pic>
        <p:nvPicPr>
          <p:cNvPr id="984514089" name="Рисунок 98451408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0344" y="6667499"/>
            <a:ext cx="3293969" cy="3293969"/>
          </a:xfrm>
          <a:prstGeom prst="rect">
            <a:avLst/>
          </a:prstGeom>
        </p:spPr>
      </p:pic>
      <p:sp>
        <p:nvSpPr>
          <p:cNvPr id="2139072134" name="TextBox 2139072133"/>
          <p:cNvSpPr txBox="1"/>
          <p:nvPr/>
        </p:nvSpPr>
        <p:spPr bwMode="auto">
          <a:xfrm>
            <a:off x="13951395" y="5709105"/>
            <a:ext cx="3911331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4800"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Мы в ВК</a:t>
            </a:r>
            <a:endParaRPr sz="480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pic>
        <p:nvPicPr>
          <p:cNvPr id="803182018" name="Рисунок 8031820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377134" y="6659890"/>
            <a:ext cx="3301578" cy="3301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315</Words>
  <Application>Microsoft Office PowerPoint</Application>
  <DocSecurity>0</DocSecurity>
  <PresentationFormat>Произвольный</PresentationFormat>
  <Paragraphs>45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Narrow</vt:lpstr>
      <vt:lpstr>Calibri</vt:lpstr>
      <vt:lpstr>Constantia</vt:lpstr>
      <vt:lpstr>Arial Black</vt:lpstr>
      <vt:lpstr>Arial</vt:lpstr>
      <vt:lpstr>Wingdings 2</vt:lpstr>
      <vt:lpstr>Поток</vt:lpstr>
      <vt:lpstr>Презентация PowerPoint</vt:lpstr>
      <vt:lpstr>Презентация PowerPoint</vt:lpstr>
      <vt:lpstr>Принципы диалога</vt:lpstr>
      <vt:lpstr>Работа в группе</vt:lpstr>
      <vt:lpstr>Незарегистрированное сожительство до заключения брака стало настолько распространенным, что пора признать его социальной нормой</vt:lpstr>
      <vt:lpstr> Россия – многонациональная страна, поэтому необходимо воспитывать у школьников толерантное отношение к представителям разных народов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Nude and Black French Fashion Aesthetic Marketing plan</dc:title>
  <dc:subject/>
  <dc:creator>M A X</dc:creator>
  <cp:keywords/>
  <dc:description/>
  <cp:lastModifiedBy>User</cp:lastModifiedBy>
  <cp:revision>45</cp:revision>
  <dcterms:created xsi:type="dcterms:W3CDTF">2006-08-16T00:00:00Z</dcterms:created>
  <dcterms:modified xsi:type="dcterms:W3CDTF">2024-02-19T10:59:27Z</dcterms:modified>
  <cp:category/>
  <dc:identifier>DAFghkXbfgk</dc:identifier>
  <cp:contentStatus/>
  <dc:language/>
  <cp:version/>
</cp:coreProperties>
</file>