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13B20-7A7E-4B0E-8283-01789FB3FBD4}" type="datetimeFigureOut">
              <a:rPr lang="ru-RU" smtClean="0"/>
              <a:t>21.01.2022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86507-9A12-42D8-8180-5F4CAAD20BE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40964" name="Номер слайда 3"/>
          <p:cNvSpPr>
            <a:spLocks noGrp="1" noChangeArrowheads="1"/>
          </p:cNvSpPr>
          <p:nvPr>
            <p:ph type="sldNum" sz="quarter" idx="5"/>
          </p:nvPr>
        </p:nvSpPr>
        <p:spPr bwMode="auto">
          <a:noFill/>
          <a:ln>
            <a:miter lim="800000"/>
            <a:headEnd/>
            <a:tailEnd/>
          </a:ln>
        </p:spPr>
        <p:txBody>
          <a:bodyPr/>
          <a:lstStyle/>
          <a:p>
            <a:fld id="{C60C4F3A-13DD-4FC3-A995-F502CBB4A818}" type="slidenum">
              <a:rPr lang="ru-RU" altLang="ru-RU" smtClean="0"/>
              <a:pPr/>
              <a:t>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17E84C-704A-45E6-BF54-4351EDDE9C4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FD1B350-8CDC-41D6-B9A1-D429FEE91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33D0DFD8-D92D-4B92-85AB-D2DACB45017E}"/>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25C3E925-D239-4C55-912E-E1042DE4947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E36C7B6-9B47-4C6D-B9D8-066221460CAB}"/>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311488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785878-53ED-4BC6-B612-40E2D7FF148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D220774-EB95-4B29-B4F2-9FF05C86206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B647C65-35A2-48A9-B91B-0F17A7DB44B3}"/>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75D27B66-98AC-4F07-8567-385043C032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66CAB8E-25C5-4382-8193-DFA7EC460F73}"/>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50152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CE22469-9F2F-488D-A913-B31B0496A89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ED0DB46-0C97-4C73-AD50-419BAC57A8E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7EB9D3F-0B63-4B85-923D-F71790DD5733}"/>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CF4CAFC1-9B68-4112-8590-CB885587EE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7EEB892-1BDD-470F-B6C7-98B7ADC9D57D}"/>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76902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Два объекта">
    <p:spTree>
      <p:nvGrpSpPr>
        <p:cNvPr id="1" name=""/>
        <p:cNvGrpSpPr/>
        <p:nvPr/>
      </p:nvGrpSpPr>
      <p:grpSpPr>
        <a:xfrm>
          <a:off x="0" y="0"/>
          <a:ext cx="0" cy="0"/>
          <a:chOff x="0" y="0"/>
          <a:chExt cx="0" cy="0"/>
        </a:xfrm>
      </p:grpSpPr>
      <p:pic>
        <p:nvPicPr>
          <p:cNvPr id="8" name="Picture 8" descr="http://ramki-vsem.ru/fon/svetlyj-fon73.jpg"/>
          <p:cNvPicPr>
            <a:picLocks noChangeAspect="1" noChangeArrowheads="1"/>
          </p:cNvPicPr>
          <p:nvPr userDrawn="1"/>
        </p:nvPicPr>
        <p:blipFill>
          <a:blip r:embed="rId2" cstate="print">
            <a:lum bright="-20000" contrast="30000"/>
          </a:blip>
          <a:srcRect/>
          <a:stretch>
            <a:fillRect/>
          </a:stretch>
        </p:blipFill>
        <p:spPr bwMode="auto">
          <a:xfrm>
            <a:off x="0" y="0"/>
            <a:ext cx="12192000" cy="6858005"/>
          </a:xfrm>
          <a:prstGeom prst="frame">
            <a:avLst>
              <a:gd name="adj1" fmla="val 7443"/>
            </a:avLst>
          </a:prstGeom>
          <a:noFill/>
          <a:scene3d>
            <a:camera prst="orthographicFront"/>
            <a:lightRig rig="threePt" dir="t"/>
          </a:scene3d>
          <a:sp3d>
            <a:bevelT prst="convex"/>
          </a:sp3d>
        </p:spPr>
      </p:pic>
      <p:pic>
        <p:nvPicPr>
          <p:cNvPr id="9" name="Picture 24" descr="http://www.playcast.ru/uploads/2016/05/22/18737620.png"/>
          <p:cNvPicPr>
            <a:picLocks noChangeAspect="1" noChangeArrowheads="1"/>
          </p:cNvPicPr>
          <p:nvPr userDrawn="1"/>
        </p:nvPicPr>
        <p:blipFill>
          <a:blip r:embed="rId3" cstate="print">
            <a:lum contrast="10000"/>
          </a:blip>
          <a:srcRect/>
          <a:stretch>
            <a:fillRect/>
          </a:stretch>
        </p:blipFill>
        <p:spPr bwMode="auto">
          <a:xfrm rot="10800000" flipH="1" flipV="1">
            <a:off x="1" y="0"/>
            <a:ext cx="3047979" cy="4188749"/>
          </a:xfrm>
          <a:prstGeom prst="rect">
            <a:avLst/>
          </a:prstGeom>
          <a:noFill/>
          <a:effectLst>
            <a:softEdge rad="635000"/>
          </a:effectLst>
        </p:spPr>
      </p:pic>
      <p:pic>
        <p:nvPicPr>
          <p:cNvPr id="10" name="Picture 24" descr="http://www.playcast.ru/uploads/2016/05/22/18737620.png"/>
          <p:cNvPicPr>
            <a:picLocks noChangeAspect="1" noChangeArrowheads="1"/>
          </p:cNvPicPr>
          <p:nvPr userDrawn="1"/>
        </p:nvPicPr>
        <p:blipFill>
          <a:blip r:embed="rId3" cstate="print">
            <a:lum contrast="10000"/>
          </a:blip>
          <a:srcRect/>
          <a:stretch>
            <a:fillRect/>
          </a:stretch>
        </p:blipFill>
        <p:spPr bwMode="auto">
          <a:xfrm rot="10800000" flipH="1" flipV="1">
            <a:off x="285709" y="2145591"/>
            <a:ext cx="3429024" cy="4712409"/>
          </a:xfrm>
          <a:prstGeom prst="rect">
            <a:avLst/>
          </a:prstGeom>
          <a:noFill/>
          <a:effectLst>
            <a:softEdge rad="635000"/>
          </a:effectLst>
        </p:spPr>
      </p:pic>
      <p:pic>
        <p:nvPicPr>
          <p:cNvPr id="11" name="Picture 24" descr="http://www.playcast.ru/uploads/2016/05/22/18737620.png"/>
          <p:cNvPicPr>
            <a:picLocks noChangeAspect="1" noChangeArrowheads="1"/>
          </p:cNvPicPr>
          <p:nvPr userDrawn="1"/>
        </p:nvPicPr>
        <p:blipFill>
          <a:blip r:embed="rId3" cstate="print">
            <a:lum contrast="10000"/>
          </a:blip>
          <a:srcRect/>
          <a:stretch>
            <a:fillRect/>
          </a:stretch>
        </p:blipFill>
        <p:spPr bwMode="auto">
          <a:xfrm rot="5400000" flipH="1" flipV="1">
            <a:off x="7637919" y="3723196"/>
            <a:ext cx="2640645" cy="3628963"/>
          </a:xfrm>
          <a:prstGeom prst="rect">
            <a:avLst/>
          </a:prstGeom>
          <a:noFill/>
          <a:effectLst>
            <a:softEdge rad="635000"/>
          </a:effectLst>
        </p:spPr>
      </p:pic>
      <p:pic>
        <p:nvPicPr>
          <p:cNvPr id="12" name="Picture 36" descr="https://img-fotki.yandex.ru/get/16098/200418627.54/0_11743f_65cea993_orig.png"/>
          <p:cNvPicPr>
            <a:picLocks noChangeAspect="1" noChangeArrowheads="1"/>
          </p:cNvPicPr>
          <p:nvPr userDrawn="1"/>
        </p:nvPicPr>
        <p:blipFill>
          <a:blip r:embed="rId4" cstate="print">
            <a:lum bright="-10000" contrast="40000"/>
          </a:blip>
          <a:srcRect/>
          <a:stretch>
            <a:fillRect/>
          </a:stretch>
        </p:blipFill>
        <p:spPr bwMode="auto">
          <a:xfrm flipV="1">
            <a:off x="190459" y="6096019"/>
            <a:ext cx="5143536" cy="381003"/>
          </a:xfrm>
          <a:prstGeom prst="rect">
            <a:avLst/>
          </a:prstGeom>
          <a:noFill/>
        </p:spPr>
      </p:pic>
      <p:pic>
        <p:nvPicPr>
          <p:cNvPr id="13" name="Picture 36" descr="https://img-fotki.yandex.ru/get/16098/200418627.54/0_11743f_65cea993_orig.png"/>
          <p:cNvPicPr>
            <a:picLocks noChangeAspect="1" noChangeArrowheads="1"/>
          </p:cNvPicPr>
          <p:nvPr userDrawn="1"/>
        </p:nvPicPr>
        <p:blipFill>
          <a:blip r:embed="rId5" cstate="print">
            <a:lum bright="-10000" contrast="40000"/>
          </a:blip>
          <a:srcRect/>
          <a:stretch>
            <a:fillRect/>
          </a:stretch>
        </p:blipFill>
        <p:spPr bwMode="auto">
          <a:xfrm rot="16200000" flipV="1">
            <a:off x="-2762312" y="3429000"/>
            <a:ext cx="6286544" cy="381003"/>
          </a:xfrm>
          <a:prstGeom prst="rect">
            <a:avLst/>
          </a:prstGeom>
          <a:noFill/>
        </p:spPr>
      </p:pic>
      <p:pic>
        <p:nvPicPr>
          <p:cNvPr id="14" name="Picture 36" descr="https://img-fotki.yandex.ru/get/16098/200418627.54/0_11743f_65cea993_orig.png"/>
          <p:cNvPicPr>
            <a:picLocks noChangeAspect="1" noChangeArrowheads="1"/>
          </p:cNvPicPr>
          <p:nvPr userDrawn="1"/>
        </p:nvPicPr>
        <p:blipFill>
          <a:blip r:embed="rId6" cstate="print">
            <a:lum bright="-10000" contrast="40000"/>
          </a:blip>
          <a:srcRect/>
          <a:stretch>
            <a:fillRect/>
          </a:stretch>
        </p:blipFill>
        <p:spPr bwMode="auto">
          <a:xfrm rot="10800000" flipV="1">
            <a:off x="9048771" y="285728"/>
            <a:ext cx="2857520" cy="381003"/>
          </a:xfrm>
          <a:prstGeom prst="rect">
            <a:avLst/>
          </a:prstGeom>
          <a:noFill/>
        </p:spPr>
      </p:pic>
      <p:pic>
        <p:nvPicPr>
          <p:cNvPr id="15" name="Picture 36" descr="https://img-fotki.yandex.ru/get/16098/200418627.54/0_11743f_65cea993_orig.png"/>
          <p:cNvPicPr>
            <a:picLocks noChangeAspect="1" noChangeArrowheads="1"/>
          </p:cNvPicPr>
          <p:nvPr userDrawn="1"/>
        </p:nvPicPr>
        <p:blipFill>
          <a:blip r:embed="rId7" cstate="print">
            <a:lum bright="-10000" contrast="40000"/>
          </a:blip>
          <a:srcRect/>
          <a:stretch>
            <a:fillRect/>
          </a:stretch>
        </p:blipFill>
        <p:spPr bwMode="auto">
          <a:xfrm rot="16200000" flipV="1">
            <a:off x="9667900" y="2047865"/>
            <a:ext cx="4095779" cy="381003"/>
          </a:xfrm>
          <a:prstGeom prst="rect">
            <a:avLst/>
          </a:prstGeom>
          <a:noFill/>
        </p:spPr>
      </p:pic>
      <p:pic>
        <p:nvPicPr>
          <p:cNvPr id="16" name="Picture 26" descr="https://img-fotki.yandex.ru/get/48448/200418627.14c/0_1692f3_e3d05bc6_orig.png"/>
          <p:cNvPicPr>
            <a:picLocks noChangeAspect="1" noChangeArrowheads="1"/>
          </p:cNvPicPr>
          <p:nvPr userDrawn="1"/>
        </p:nvPicPr>
        <p:blipFill>
          <a:blip r:embed="rId8" cstate="print">
            <a:lum bright="-10000" contrast="10000"/>
          </a:blip>
          <a:srcRect/>
          <a:stretch>
            <a:fillRect/>
          </a:stretch>
        </p:blipFill>
        <p:spPr bwMode="auto">
          <a:xfrm>
            <a:off x="9230907" y="4572008"/>
            <a:ext cx="2770635" cy="203333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77000A-BE1F-4B3F-AE20-14C4AAD611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62A0130-837A-4DE4-BB77-2631CDEA7D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E51D1BA-0B46-4B43-918E-FC44428E7D64}"/>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81C02569-EDB0-42A1-BCB2-18D47FD79F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69458F7-D2F4-494E-AFDC-958917B2DF93}"/>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381992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1AF5B7-3029-4690-B9A7-63A24A7FC03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91CA464-8E3A-4305-BB7A-44D007933D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931D5AF-07CB-432B-925A-CFF59502419D}"/>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C3A68E8A-5503-4B0B-8686-A55EFBB54A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25B49FF-80D2-4C56-8362-F3E24A951099}"/>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4978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3DDD1F9-B29D-46E5-AF37-FCF27738DB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E6C0F84-56AE-4B1A-B484-387383EB3B5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1FE9853-0A88-4C72-9AD2-EFCDE64D015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F5B6A12-BF47-4A79-8305-09329BD4EB2F}"/>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6" name="Нижний колонтитул 5">
            <a:extLst>
              <a:ext uri="{FF2B5EF4-FFF2-40B4-BE49-F238E27FC236}">
                <a16:creationId xmlns:a16="http://schemas.microsoft.com/office/drawing/2014/main" xmlns="" id="{1862CF43-6EDB-410B-AE8F-FEC2326661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B920DC6-123E-4663-87B1-27A489501FDC}"/>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127923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CCF358-2384-4527-8C95-53E25E0792B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6C33D254-140C-4089-8830-0CDD72CC6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8EBEF05F-0123-4AF5-95EE-568B8BD2FBB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C370E863-BCE5-475E-8718-6D411C399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7605CFA3-7953-4EA0-A5E7-530BA2DCA5C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D6951AF-FE56-480D-9BF6-9981F2F20BB5}"/>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8" name="Нижний колонтитул 7">
            <a:extLst>
              <a:ext uri="{FF2B5EF4-FFF2-40B4-BE49-F238E27FC236}">
                <a16:creationId xmlns:a16="http://schemas.microsoft.com/office/drawing/2014/main" xmlns="" id="{977BA0AB-E8C9-4DE6-9ADE-1A150F83347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B02AD38B-0C43-4825-B3DC-76F3D0FF8AFF}"/>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112640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A8504B-0C78-46C9-9EC8-B358F9B03A5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3FBCDF9-A4C3-4112-87F2-15736678570F}"/>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4" name="Нижний колонтитул 3">
            <a:extLst>
              <a:ext uri="{FF2B5EF4-FFF2-40B4-BE49-F238E27FC236}">
                <a16:creationId xmlns:a16="http://schemas.microsoft.com/office/drawing/2014/main" xmlns="" id="{9E54A13C-FF84-4B30-B99E-49B34777D1A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DB51117D-0CC4-4124-8455-7B879665ABF1}"/>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159504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62ABF647-22DE-4B9F-9CEF-7ACC889D0255}"/>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3" name="Нижний колонтитул 2">
            <a:extLst>
              <a:ext uri="{FF2B5EF4-FFF2-40B4-BE49-F238E27FC236}">
                <a16:creationId xmlns:a16="http://schemas.microsoft.com/office/drawing/2014/main" xmlns="" id="{8F23FF1A-B0CF-4C11-9884-5E5A2F5BCBA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7412A52A-7E45-4F06-9408-5ED0AD735496}"/>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117756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B7A7C7-9A4A-486B-8882-889258E55A9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FDBD37E-C5FF-41B2-8213-38DD3CD01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8E66DA2A-EBEB-4DEC-9D02-518CDC566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6BFDD89-8466-4815-A5F2-A1C0F3DC2375}"/>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6" name="Нижний колонтитул 5">
            <a:extLst>
              <a:ext uri="{FF2B5EF4-FFF2-40B4-BE49-F238E27FC236}">
                <a16:creationId xmlns:a16="http://schemas.microsoft.com/office/drawing/2014/main" xmlns="" id="{6D4BB78C-21E8-4B9A-B6DE-4DF2EACEAE8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83FB6E1-B904-454C-A755-6210B9C217F7}"/>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319680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758441-BFA6-4853-87B9-C97F1D1E087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1866BB9-17F9-4C26-96FB-040D4EFCA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E9EA2AFB-75CF-4E03-9E54-DF163DCC4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F206ED6-4630-4177-A9CC-654DA4F45DFB}"/>
              </a:ext>
            </a:extLst>
          </p:cNvPr>
          <p:cNvSpPr>
            <a:spLocks noGrp="1"/>
          </p:cNvSpPr>
          <p:nvPr>
            <p:ph type="dt" sz="half" idx="10"/>
          </p:nvPr>
        </p:nvSpPr>
        <p:spPr/>
        <p:txBody>
          <a:bodyPr/>
          <a:lstStyle/>
          <a:p>
            <a:fld id="{3A1E6446-D9E4-46D3-87B6-996C9ABCB145}" type="datetimeFigureOut">
              <a:rPr lang="ru-RU" smtClean="0"/>
              <a:pPr/>
              <a:t>21.01.2022</a:t>
            </a:fld>
            <a:endParaRPr lang="ru-RU"/>
          </a:p>
        </p:txBody>
      </p:sp>
      <p:sp>
        <p:nvSpPr>
          <p:cNvPr id="6" name="Нижний колонтитул 5">
            <a:extLst>
              <a:ext uri="{FF2B5EF4-FFF2-40B4-BE49-F238E27FC236}">
                <a16:creationId xmlns:a16="http://schemas.microsoft.com/office/drawing/2014/main" xmlns="" id="{FECFCB1A-F6F5-4A1A-A2C2-DC44741513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E237CDC-7672-49EB-B420-0D4D420627ED}"/>
              </a:ext>
            </a:extLst>
          </p:cNvPr>
          <p:cNvSpPr>
            <a:spLocks noGrp="1"/>
          </p:cNvSpPr>
          <p:nvPr>
            <p:ph type="sldNum" sz="quarter" idx="12"/>
          </p:nvPr>
        </p:nvSpPr>
        <p:spPr/>
        <p:txBody>
          <a:body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4163068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C70D4D-6404-4C88-9DCC-C66D93C1A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1FC26EAF-DD8A-420A-8E05-2E5CCB220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9B1E7F5-93F7-4111-8982-A38EC4F79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6446-D9E4-46D3-87B6-996C9ABCB145}" type="datetimeFigureOut">
              <a:rPr lang="ru-RU" smtClean="0"/>
              <a:pPr/>
              <a:t>21.01.2022</a:t>
            </a:fld>
            <a:endParaRPr lang="ru-RU"/>
          </a:p>
        </p:txBody>
      </p:sp>
      <p:sp>
        <p:nvSpPr>
          <p:cNvPr id="5" name="Нижний колонтитул 4">
            <a:extLst>
              <a:ext uri="{FF2B5EF4-FFF2-40B4-BE49-F238E27FC236}">
                <a16:creationId xmlns:a16="http://schemas.microsoft.com/office/drawing/2014/main" xmlns="" id="{B9247515-1ED3-4A40-B44B-5E779F623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298390A5-B0EC-460C-9795-80419731B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7302A-B24F-4F58-978B-C1C95D00FEE4}" type="slidenum">
              <a:rPr lang="ru-RU" smtClean="0"/>
              <a:pPr/>
              <a:t>‹#›</a:t>
            </a:fld>
            <a:endParaRPr lang="ru-RU"/>
          </a:p>
        </p:txBody>
      </p:sp>
    </p:spTree>
    <p:extLst>
      <p:ext uri="{BB962C8B-B14F-4D97-AF65-F5344CB8AC3E}">
        <p14:creationId xmlns:p14="http://schemas.microsoft.com/office/powerpoint/2010/main" xmlns="" val="1099149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FF76736A-29D6-4A08-A35E-A4C77DB9CD09}"/>
              </a:ext>
            </a:extLst>
          </p:cNvPr>
          <p:cNvSpPr>
            <a:spLocks noGrp="1"/>
          </p:cNvSpPr>
          <p:nvPr>
            <p:ph type="title"/>
          </p:nvPr>
        </p:nvSpPr>
        <p:spPr/>
        <p:txBody>
          <a:bodyPr/>
          <a:lstStyle/>
          <a:p>
            <a:pPr algn="ctr"/>
            <a:r>
              <a:rPr lang="ru-RU" u="sng" dirty="0">
                <a:solidFill>
                  <a:srgbClr val="C00000"/>
                </a:solidFill>
              </a:rPr>
              <a:t>Школа – маленький мир</a:t>
            </a:r>
          </a:p>
        </p:txBody>
      </p:sp>
      <p:sp>
        <p:nvSpPr>
          <p:cNvPr id="6" name="Содержимое 5"/>
          <p:cNvSpPr>
            <a:spLocks noGrp="1"/>
          </p:cNvSpPr>
          <p:nvPr>
            <p:ph idx="1"/>
          </p:nvPr>
        </p:nvSpPr>
        <p:spPr>
          <a:xfrm>
            <a:off x="838200" y="1825625"/>
            <a:ext cx="10515600" cy="4692870"/>
          </a:xfrm>
        </p:spPr>
        <p:txBody>
          <a:bodyPr>
            <a:normAutofit fontScale="850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ctr">
              <a:buNone/>
            </a:pPr>
            <a:endParaRPr lang="ru-RU" dirty="0" smtClean="0"/>
          </a:p>
          <a:p>
            <a:pPr algn="ctr">
              <a:buNone/>
            </a:pPr>
            <a:endParaRPr lang="ru-RU" dirty="0" smtClean="0"/>
          </a:p>
          <a:p>
            <a:pPr algn="r">
              <a:buNone/>
            </a:pPr>
            <a:endParaRPr lang="ru-RU" dirty="0" smtClean="0"/>
          </a:p>
          <a:p>
            <a:pPr algn="r">
              <a:buNone/>
            </a:pPr>
            <a:r>
              <a:rPr lang="ru-RU" dirty="0" smtClean="0">
                <a:solidFill>
                  <a:srgbClr val="002060"/>
                </a:solidFill>
              </a:rPr>
              <a:t>Осипова Ольга Александровна, </a:t>
            </a:r>
          </a:p>
          <a:p>
            <a:pPr algn="r">
              <a:buNone/>
            </a:pPr>
            <a:r>
              <a:rPr lang="ru-RU" dirty="0" smtClean="0">
                <a:solidFill>
                  <a:srgbClr val="002060"/>
                </a:solidFill>
              </a:rPr>
              <a:t>заместитель директора </a:t>
            </a:r>
            <a:r>
              <a:rPr lang="ru-RU" dirty="0" smtClean="0">
                <a:solidFill>
                  <a:srgbClr val="002060"/>
                </a:solidFill>
              </a:rPr>
              <a:t>М</a:t>
            </a:r>
            <a:r>
              <a:rPr lang="ru-RU" dirty="0" smtClean="0">
                <a:solidFill>
                  <a:srgbClr val="002060"/>
                </a:solidFill>
              </a:rPr>
              <a:t>АОУ СОШ №3 г. Черняховска</a:t>
            </a:r>
            <a:endParaRPr lang="ru-RU" dirty="0" smtClean="0">
              <a:solidFill>
                <a:srgbClr val="002060"/>
              </a:solidFill>
            </a:endParaRPr>
          </a:p>
        </p:txBody>
      </p:sp>
      <p:pic>
        <p:nvPicPr>
          <p:cNvPr id="5" name="Рисунок 4">
            <a:extLst>
              <a:ext uri="{FF2B5EF4-FFF2-40B4-BE49-F238E27FC236}">
                <a16:creationId xmlns:a16="http://schemas.microsoft.com/office/drawing/2014/main" xmlns="" id="{BAF8999D-B176-4E73-AA54-638E17E46DD7}"/>
              </a:ext>
            </a:extLst>
          </p:cNvPr>
          <p:cNvPicPr>
            <a:picLocks noChangeAspect="1"/>
          </p:cNvPicPr>
          <p:nvPr/>
        </p:nvPicPr>
        <p:blipFill>
          <a:blip r:embed="rId2" cstate="print"/>
          <a:stretch>
            <a:fillRect/>
          </a:stretch>
        </p:blipFill>
        <p:spPr>
          <a:xfrm>
            <a:off x="3362613" y="1625600"/>
            <a:ext cx="5688445" cy="3792297"/>
          </a:xfrm>
          <a:prstGeom prst="rect">
            <a:avLst/>
          </a:prstGeom>
        </p:spPr>
      </p:pic>
    </p:spTree>
    <p:extLst>
      <p:ext uri="{BB962C8B-B14F-4D97-AF65-F5344CB8AC3E}">
        <p14:creationId xmlns:p14="http://schemas.microsoft.com/office/powerpoint/2010/main" xmlns="" val="346711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u="sng" dirty="0" smtClean="0">
                <a:solidFill>
                  <a:srgbClr val="C00000"/>
                </a:solidFill>
              </a:rPr>
              <a:t>Школьный бал</a:t>
            </a:r>
            <a:endParaRPr lang="ru-RU" u="sng" dirty="0">
              <a:solidFill>
                <a:srgbClr val="C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216889" y="1801639"/>
            <a:ext cx="3585565" cy="4939928"/>
          </a:xfrm>
          <a:prstGeom prst="rect">
            <a:avLst/>
          </a:prstGeom>
          <a:noFill/>
          <a:ln w="9525">
            <a:noFill/>
            <a:miter lim="800000"/>
            <a:headEnd/>
            <a:tailEnd/>
          </a:ln>
          <a:effectLst/>
        </p:spPr>
      </p:pic>
      <p:pic>
        <p:nvPicPr>
          <p:cNvPr id="5123" name="Picture 3" descr="G:\Осипова\2019 - 2020\События\Поездка на бал в ПГ\ФОТО\aIZcViAztCQ.jpg"/>
          <p:cNvPicPr>
            <a:picLocks noChangeAspect="1" noChangeArrowheads="1"/>
          </p:cNvPicPr>
          <p:nvPr/>
        </p:nvPicPr>
        <p:blipFill>
          <a:blip r:embed="rId3" cstate="print"/>
          <a:srcRect/>
          <a:stretch>
            <a:fillRect/>
          </a:stretch>
        </p:blipFill>
        <p:spPr bwMode="auto">
          <a:xfrm>
            <a:off x="8617390" y="1756372"/>
            <a:ext cx="3306024" cy="4959036"/>
          </a:xfrm>
          <a:prstGeom prst="rect">
            <a:avLst/>
          </a:prstGeom>
          <a:noFill/>
        </p:spPr>
      </p:pic>
      <p:pic>
        <p:nvPicPr>
          <p:cNvPr id="5124" name="Picture 4"/>
          <p:cNvPicPr>
            <a:picLocks noChangeAspect="1" noChangeArrowheads="1"/>
          </p:cNvPicPr>
          <p:nvPr/>
        </p:nvPicPr>
        <p:blipFill>
          <a:blip r:embed="rId4" cstate="print"/>
          <a:srcRect/>
          <a:stretch>
            <a:fillRect/>
          </a:stretch>
        </p:blipFill>
        <p:spPr bwMode="auto">
          <a:xfrm>
            <a:off x="4010683" y="1783534"/>
            <a:ext cx="4399969" cy="48798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17.userapi.com/impf/uliQNGPNGdjowZLUTpvqXSsSR3rBMMHKvESY3Q/wGCDNADQoJk.jpg?size=2560x1707&amp;quality=96&amp;sign=a81b8aac975324b00d04eca7e5ba9496&amp;type=album"/>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3581" r="40601" b="16158"/>
          <a:stretch/>
        </p:blipFill>
        <p:spPr bwMode="auto">
          <a:xfrm>
            <a:off x="6290441" y="250338"/>
            <a:ext cx="3264363" cy="220824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Рисунок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5360" y="2781197"/>
            <a:ext cx="2971520" cy="1973089"/>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360363" y="605795"/>
            <a:ext cx="2286000" cy="3429000"/>
          </a:xfrm>
          <a:prstGeom prst="rect">
            <a:avLst/>
          </a:prstGeom>
        </p:spPr>
      </p:pic>
      <p:pic>
        <p:nvPicPr>
          <p:cNvPr id="13" name="Рисунок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936" y="357127"/>
            <a:ext cx="3131840" cy="2348880"/>
          </a:xfrm>
          <a:prstGeom prst="rect">
            <a:avLst/>
          </a:prstGeom>
        </p:spPr>
      </p:pic>
      <p:pic>
        <p:nvPicPr>
          <p:cNvPr id="4" name="Рисунок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00303" y="120014"/>
            <a:ext cx="3718213" cy="2468893"/>
          </a:xfrm>
          <a:prstGeom prst="rect">
            <a:avLst/>
          </a:prstGeom>
        </p:spPr>
      </p:pic>
      <p:pic>
        <p:nvPicPr>
          <p:cNvPr id="6" name="Рисунок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571834" y="2448697"/>
            <a:ext cx="2624292" cy="1968219"/>
          </a:xfrm>
          <a:prstGeom prst="rect">
            <a:avLst/>
          </a:prstGeom>
        </p:spPr>
      </p:pic>
      <p:pic>
        <p:nvPicPr>
          <p:cNvPr id="12" name="Рисунок 11"/>
          <p:cNvPicPr>
            <a:picLocks noChangeAspect="1"/>
          </p:cNvPicPr>
          <p:nvPr/>
        </p:nvPicPr>
        <p:blipFill rotWithShape="1">
          <a:blip r:embed="rId8" cstate="print">
            <a:extLst>
              <a:ext uri="{28A0092B-C50C-407E-A947-70E740481C1C}">
                <a14:useLocalDpi xmlns="" xmlns:a14="http://schemas.microsoft.com/office/drawing/2010/main" val="0"/>
              </a:ext>
            </a:extLst>
          </a:blip>
          <a:srcRect l="17435" t="24170"/>
          <a:stretch/>
        </p:blipFill>
        <p:spPr>
          <a:xfrm>
            <a:off x="3260756" y="2390568"/>
            <a:ext cx="3072341" cy="2116296"/>
          </a:xfrm>
          <a:prstGeom prst="rect">
            <a:avLst/>
          </a:prstGeom>
        </p:spPr>
      </p:pic>
      <p:pic>
        <p:nvPicPr>
          <p:cNvPr id="11" name="Рисунок 10"/>
          <p:cNvPicPr>
            <a:picLocks noChangeAspect="1"/>
          </p:cNvPicPr>
          <p:nvPr/>
        </p:nvPicPr>
        <p:blipFill rotWithShape="1">
          <a:blip r:embed="rId9" cstate="print">
            <a:extLst>
              <a:ext uri="{28A0092B-C50C-407E-A947-70E740481C1C}">
                <a14:useLocalDpi xmlns="" xmlns:a14="http://schemas.microsoft.com/office/drawing/2010/main" val="0"/>
              </a:ext>
            </a:extLst>
          </a:blip>
          <a:srcRect l="9744" t="31531" r="147" b="17477"/>
          <a:stretch/>
        </p:blipFill>
        <p:spPr>
          <a:xfrm>
            <a:off x="2735627" y="4438848"/>
            <a:ext cx="6334885" cy="2383568"/>
          </a:xfrm>
          <a:prstGeom prst="rect">
            <a:avLst/>
          </a:prstGeom>
        </p:spPr>
      </p:pic>
      <p:pic>
        <p:nvPicPr>
          <p:cNvPr id="14" name="Picture 3" descr="fFotjqzmg80.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94274" y="4718431"/>
            <a:ext cx="2497277" cy="1872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5162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5365719"/>
          </a:xfrm>
        </p:spPr>
        <p:txBody>
          <a:bodyPr/>
          <a:lstStyle/>
          <a:p>
            <a:pPr algn="ctr"/>
            <a:r>
              <a:rPr lang="ru-RU" u="sng" dirty="0" smtClean="0">
                <a:solidFill>
                  <a:srgbClr val="C00000"/>
                </a:solidFill>
              </a:rPr>
              <a:t>Школа - наш маленький мир</a:t>
            </a:r>
            <a:endParaRPr lang="ru-RU" u="sng"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Background pattern, rectangle&#10;&#10;Description automatically generated"/>
          <p:cNvPicPr>
            <a:picLocks noChangeAspect="1"/>
          </p:cNvPicPr>
          <p:nvPr/>
        </p:nvPicPr>
        <p:blipFill>
          <a:blip r:embed="rId3" cstate="print"/>
          <a:srcRect/>
          <a:stretch>
            <a:fillRect/>
          </a:stretch>
        </p:blipFill>
        <p:spPr bwMode="auto">
          <a:xfrm>
            <a:off x="0" y="682625"/>
            <a:ext cx="10118725" cy="307975"/>
          </a:xfrm>
          <a:prstGeom prst="rect">
            <a:avLst/>
          </a:prstGeom>
          <a:noFill/>
          <a:ln w="9525">
            <a:noFill/>
            <a:miter lim="800000"/>
            <a:headEnd/>
            <a:tailEnd/>
          </a:ln>
        </p:spPr>
      </p:pic>
      <p:sp>
        <p:nvSpPr>
          <p:cNvPr id="9219" name="Содержимое 9"/>
          <p:cNvSpPr>
            <a:spLocks noGrp="1"/>
          </p:cNvSpPr>
          <p:nvPr>
            <p:ph sz="half" idx="1"/>
          </p:nvPr>
        </p:nvSpPr>
        <p:spPr/>
        <p:txBody>
          <a:bodyPr/>
          <a:lstStyle/>
          <a:p>
            <a:r>
              <a:rPr lang="ru-RU" i="1" smtClean="0"/>
              <a:t>механические</a:t>
            </a:r>
            <a:r>
              <a:rPr lang="ru-RU" smtClean="0"/>
              <a:t> системы</a:t>
            </a:r>
          </a:p>
          <a:p>
            <a:r>
              <a:rPr lang="ru-RU" sz="1800" smtClean="0"/>
              <a:t>преобладают внешние регуляторы отношений (договоры, регламенты, законы, уставы и т.д.), базирующиеся на страхе, недоверии, и тп.;</a:t>
            </a:r>
          </a:p>
          <a:p>
            <a:r>
              <a:rPr lang="ru-RU" sz="1800" smtClean="0"/>
              <a:t>требуют вмешательства извне и не способны к саморазвитию;</a:t>
            </a:r>
          </a:p>
          <a:p>
            <a:r>
              <a:rPr lang="ru-RU" sz="1800" smtClean="0"/>
              <a:t>господствует  детерминация  целого  своими  частями,  части  существуют  прежде  целого,  целое  конструируется  из  частей  как  некая  структура. </a:t>
            </a:r>
            <a:endParaRPr lang="ru-RU" sz="1800" smtClean="0">
              <a:latin typeface="Arial" pitchFamily="34" charset="0"/>
              <a:cs typeface="Arial" pitchFamily="34" charset="0"/>
            </a:endParaRPr>
          </a:p>
        </p:txBody>
      </p:sp>
      <p:sp>
        <p:nvSpPr>
          <p:cNvPr id="9220" name="Содержимое 10"/>
          <p:cNvSpPr>
            <a:spLocks noGrp="1"/>
          </p:cNvSpPr>
          <p:nvPr>
            <p:ph sz="half" idx="2"/>
          </p:nvPr>
        </p:nvSpPr>
        <p:spPr/>
        <p:txBody>
          <a:bodyPr/>
          <a:lstStyle/>
          <a:p>
            <a:r>
              <a:rPr lang="ru-RU" smtClean="0"/>
              <a:t> </a:t>
            </a:r>
            <a:r>
              <a:rPr lang="ru-RU" i="1" smtClean="0"/>
              <a:t>органические</a:t>
            </a:r>
            <a:r>
              <a:rPr lang="ru-RU" smtClean="0"/>
              <a:t> системы</a:t>
            </a:r>
          </a:p>
          <a:p>
            <a:r>
              <a:rPr lang="ru-RU" sz="1800" smtClean="0"/>
              <a:t>преобладают внутренние регуляторы, основанные на любви, милосердии, заботе и доверии. </a:t>
            </a:r>
          </a:p>
          <a:p>
            <a:r>
              <a:rPr lang="ru-RU" sz="1800" smtClean="0"/>
              <a:t>Органические системы саморегулируемые; </a:t>
            </a:r>
          </a:p>
          <a:p>
            <a:r>
              <a:rPr lang="ru-RU" sz="1800" smtClean="0"/>
              <a:t>человек воспитывается (как бы пропитывается, просаливается) всем </a:t>
            </a:r>
            <a:r>
              <a:rPr lang="ru-RU" sz="1800" i="1" smtClean="0"/>
              <a:t>укладом жизни</a:t>
            </a:r>
            <a:r>
              <a:rPr lang="ru-RU" sz="1800" smtClean="0"/>
              <a:t>, который невозможно слепить из отдельных модулей.</a:t>
            </a:r>
          </a:p>
          <a:p>
            <a:r>
              <a:rPr lang="ru-RU" sz="1800" smtClean="0"/>
              <a:t>преобладает детерминация  частей  целым,  целое  существует  прежде  частей, части возникают как саморасчленение целого в процессе развития.</a:t>
            </a:r>
            <a:endParaRPr lang="ru-RU" sz="1800" smtClean="0">
              <a:latin typeface="Arial" pitchFamily="34" charset="0"/>
              <a:cs typeface="Arial" pitchFamily="34" charset="0"/>
            </a:endParaRPr>
          </a:p>
        </p:txBody>
      </p:sp>
      <p:sp>
        <p:nvSpPr>
          <p:cNvPr id="7" name="Номер слайда 6">
            <a:extLst>
              <a:ext uri="{FF2B5EF4-FFF2-40B4-BE49-F238E27FC236}"/>
            </a:extLst>
          </p:cNvPr>
          <p:cNvSpPr>
            <a:spLocks noGrp="1"/>
          </p:cNvSpPr>
          <p:nvPr>
            <p:ph type="sldNum" sz="quarter" idx="12"/>
          </p:nvPr>
        </p:nvSpPr>
        <p:spPr/>
        <p:txBody>
          <a:bodyPr rtlCol="0"/>
          <a:lstStyle/>
          <a:p>
            <a:pPr fontAlgn="auto">
              <a:spcBef>
                <a:spcPts val="0"/>
              </a:spcBef>
              <a:spcAft>
                <a:spcPts val="0"/>
              </a:spcAft>
              <a:defRPr/>
            </a:pPr>
            <a:endParaRPr lang="ru-RU" dirty="0">
              <a:solidFill>
                <a:schemeClr val="tx1">
                  <a:tint val="75000"/>
                </a:schemeClr>
              </a:solidFill>
              <a:latin typeface="+mn-lt"/>
              <a:cs typeface="+mn-cs"/>
            </a:endParaRPr>
          </a:p>
          <a:p>
            <a:pPr fontAlgn="auto">
              <a:spcBef>
                <a:spcPts val="0"/>
              </a:spcBef>
              <a:spcAft>
                <a:spcPts val="0"/>
              </a:spcAft>
              <a:defRPr/>
            </a:pPr>
            <a:endParaRPr lang="ru-RU" dirty="0">
              <a:solidFill>
                <a:schemeClr val="tx1">
                  <a:tint val="75000"/>
                </a:schemeClr>
              </a:solidFill>
              <a:latin typeface="+mn-lt"/>
              <a:cs typeface="+mn-cs"/>
            </a:endParaRPr>
          </a:p>
        </p:txBody>
      </p:sp>
      <p:pic>
        <p:nvPicPr>
          <p:cNvPr id="9222" name="Рисунок 5" descr="logo-01 копия.png"/>
          <p:cNvPicPr>
            <a:picLocks noChangeAspect="1"/>
          </p:cNvPicPr>
          <p:nvPr/>
        </p:nvPicPr>
        <p:blipFill>
          <a:blip r:embed="rId4" cstate="print"/>
          <a:srcRect/>
          <a:stretch>
            <a:fillRect/>
          </a:stretch>
        </p:blipFill>
        <p:spPr bwMode="auto">
          <a:xfrm>
            <a:off x="9090025" y="5689600"/>
            <a:ext cx="2787650" cy="792163"/>
          </a:xfrm>
          <a:prstGeom prst="rect">
            <a:avLst/>
          </a:prstGeom>
          <a:noFill/>
          <a:ln w="9525">
            <a:noFill/>
            <a:miter lim="800000"/>
            <a:headEnd/>
            <a:tailEnd/>
          </a:ln>
        </p:spPr>
      </p:pic>
      <p:sp>
        <p:nvSpPr>
          <p:cNvPr id="9223" name="TextBox 7"/>
          <p:cNvSpPr txBox="1">
            <a:spLocks noChangeArrowheads="1"/>
          </p:cNvSpPr>
          <p:nvPr/>
        </p:nvSpPr>
        <p:spPr bwMode="auto">
          <a:xfrm>
            <a:off x="206375" y="369888"/>
            <a:ext cx="2878138" cy="369887"/>
          </a:xfrm>
          <a:prstGeom prst="rect">
            <a:avLst/>
          </a:prstGeom>
          <a:noFill/>
          <a:ln w="9525">
            <a:noFill/>
            <a:miter lim="800000"/>
            <a:headEnd/>
            <a:tailEnd/>
          </a:ln>
        </p:spPr>
        <p:txBody>
          <a:bodyPr wrap="none">
            <a:spAutoFit/>
          </a:bodyPr>
          <a:lstStyle/>
          <a:p>
            <a:pPr eaLnBrk="1" hangingPunct="1"/>
            <a:r>
              <a:rPr lang="ru-RU" altLang="ru-RU" b="1">
                <a:solidFill>
                  <a:srgbClr val="C00000"/>
                </a:solidFill>
              </a:rPr>
              <a:t>Программа воспитания</a:t>
            </a:r>
          </a:p>
        </p:txBody>
      </p:sp>
      <p:sp>
        <p:nvSpPr>
          <p:cNvPr id="9224" name="TextBox 10"/>
          <p:cNvSpPr txBox="1">
            <a:spLocks noChangeArrowheads="1"/>
          </p:cNvSpPr>
          <p:nvPr/>
        </p:nvSpPr>
        <p:spPr bwMode="auto">
          <a:xfrm rot="10800000" flipV="1">
            <a:off x="592138" y="3627438"/>
            <a:ext cx="10199687" cy="461962"/>
          </a:xfrm>
          <a:prstGeom prst="rect">
            <a:avLst/>
          </a:prstGeom>
          <a:noFill/>
          <a:ln w="9525">
            <a:noFill/>
            <a:miter lim="800000"/>
            <a:headEnd/>
            <a:tailEnd/>
          </a:ln>
        </p:spPr>
        <p:txBody>
          <a:bodyPr>
            <a:spAutoFit/>
          </a:bodyPr>
          <a:lstStyle/>
          <a:p>
            <a:r>
              <a:rPr lang="ru-RU" sz="2400" i="1">
                <a:solidFill>
                  <a:srgbClr val="C00000"/>
                </a:solidFill>
              </a:rPr>
              <a:t> </a:t>
            </a:r>
            <a:endParaRPr lang="ru-RU" sz="1400"/>
          </a:p>
        </p:txBody>
      </p:sp>
      <p:sp>
        <p:nvSpPr>
          <p:cNvPr id="9225" name="Прямоугольник 1"/>
          <p:cNvSpPr>
            <a:spLocks noChangeArrowheads="1"/>
          </p:cNvSpPr>
          <p:nvPr/>
        </p:nvSpPr>
        <p:spPr bwMode="auto">
          <a:xfrm>
            <a:off x="323850" y="1001713"/>
            <a:ext cx="11610975" cy="508000"/>
          </a:xfrm>
          <a:prstGeom prst="rect">
            <a:avLst/>
          </a:prstGeom>
          <a:noFill/>
          <a:ln w="9525">
            <a:noFill/>
            <a:miter lim="800000"/>
            <a:headEnd/>
            <a:tailEnd/>
          </a:ln>
        </p:spPr>
        <p:txBody>
          <a:bodyPr>
            <a:spAutoFit/>
          </a:bodyPr>
          <a:lstStyle/>
          <a:p>
            <a:pPr>
              <a:lnSpc>
                <a:spcPct val="150000"/>
              </a:lnSpc>
            </a:pPr>
            <a:r>
              <a:rPr lang="ru-RU"/>
              <a:t>Любая образовательная организация как система может быть либо </a:t>
            </a:r>
            <a:r>
              <a:rPr lang="ru-RU" i="1"/>
              <a:t>механической</a:t>
            </a:r>
            <a:r>
              <a:rPr lang="ru-RU"/>
              <a:t>, либо </a:t>
            </a:r>
            <a:r>
              <a:rPr lang="ru-RU" i="1"/>
              <a:t>органической</a:t>
            </a:r>
            <a:r>
              <a:rPr lang="ru-RU"/>
              <a:t>. </a:t>
            </a:r>
            <a:endParaRPr lang="ru-RU" alt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39788" y="1013988"/>
            <a:ext cx="3932237" cy="4855000"/>
          </a:xfrm>
        </p:spPr>
        <p:txBody>
          <a:bodyPr>
            <a:normAutofit/>
          </a:bodyPr>
          <a:lstStyle/>
          <a:p>
            <a:r>
              <a:rPr lang="ru-RU" sz="3600" u="sng" dirty="0" smtClean="0">
                <a:solidFill>
                  <a:srgbClr val="C00000"/>
                </a:solidFill>
              </a:rPr>
              <a:t>Целостность воспитательной системы, способствует формированию целостности личности, «цельной натуры»</a:t>
            </a:r>
          </a:p>
          <a:p>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627136" y="541523"/>
            <a:ext cx="4372824" cy="534357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Осипова\2021 - 2022\События\Августовская конференция\ДЛЯ РОЛИКА\Школа\Без названия.jpg"/>
          <p:cNvPicPr>
            <a:picLocks noChangeAspect="1" noChangeArrowheads="1"/>
          </p:cNvPicPr>
          <p:nvPr/>
        </p:nvPicPr>
        <p:blipFill>
          <a:blip r:embed="rId2" cstate="print"/>
          <a:srcRect/>
          <a:stretch>
            <a:fillRect/>
          </a:stretch>
        </p:blipFill>
        <p:spPr bwMode="auto">
          <a:xfrm>
            <a:off x="2842789" y="0"/>
            <a:ext cx="6051346" cy="1970922"/>
          </a:xfrm>
          <a:prstGeom prst="rect">
            <a:avLst/>
          </a:prstGeom>
          <a:noFill/>
        </p:spPr>
      </p:pic>
      <p:pic>
        <p:nvPicPr>
          <p:cNvPr id="2051" name="Picture 3" descr="G:\Осипова\2021 - 2022\События\Августовская конференция\ДЛЯ РОЛИКА\Школа\22мая 2021 Последний звоной Черняховск (10).JPG"/>
          <p:cNvPicPr>
            <a:picLocks noChangeAspect="1" noChangeArrowheads="1"/>
          </p:cNvPicPr>
          <p:nvPr/>
        </p:nvPicPr>
        <p:blipFill>
          <a:blip r:embed="rId3" cstate="print"/>
          <a:srcRect/>
          <a:stretch>
            <a:fillRect/>
          </a:stretch>
        </p:blipFill>
        <p:spPr bwMode="auto">
          <a:xfrm>
            <a:off x="2790887" y="1910281"/>
            <a:ext cx="7060969" cy="47078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err="1" smtClean="0">
                <a:solidFill>
                  <a:srgbClr val="C00000"/>
                </a:solidFill>
              </a:rPr>
              <a:t>Аксиологический</a:t>
            </a:r>
            <a:r>
              <a:rPr lang="ru-RU" u="sng" dirty="0" smtClean="0">
                <a:solidFill>
                  <a:srgbClr val="C00000"/>
                </a:solidFill>
              </a:rPr>
              <a:t> принцип</a:t>
            </a:r>
            <a:endParaRPr lang="ru-RU" u="sng" dirty="0">
              <a:solidFill>
                <a:srgbClr val="C00000"/>
              </a:solidFill>
            </a:endParaRPr>
          </a:p>
        </p:txBody>
      </p:sp>
      <p:sp>
        <p:nvSpPr>
          <p:cNvPr id="3" name="Содержимое 2"/>
          <p:cNvSpPr>
            <a:spLocks noGrp="1"/>
          </p:cNvSpPr>
          <p:nvPr>
            <p:ph idx="1"/>
          </p:nvPr>
        </p:nvSpPr>
        <p:spPr/>
        <p:txBody>
          <a:bodyPr/>
          <a:lstStyle/>
          <a:p>
            <a:r>
              <a:rPr lang="ru-RU" dirty="0" smtClean="0"/>
              <a:t>В основе воспитания лежат базовые национальные ценности</a:t>
            </a:r>
          </a:p>
          <a:p>
            <a:r>
              <a:rPr lang="ru-RU" dirty="0" smtClean="0"/>
              <a:t>Общее понимание ценностного содержания процесса воспитания </a:t>
            </a:r>
            <a:r>
              <a:rPr lang="ru-RU" dirty="0" smtClean="0"/>
              <a:t>«Ценностно-смысловое </a:t>
            </a:r>
            <a:r>
              <a:rPr lang="ru-RU" dirty="0" smtClean="0"/>
              <a:t>образование</a:t>
            </a:r>
            <a:r>
              <a:rPr lang="ru-RU" dirty="0" smtClean="0"/>
              <a:t>»</a:t>
            </a:r>
          </a:p>
          <a:p>
            <a:endParaRPr lang="ru-RU" dirty="0" smtClean="0"/>
          </a:p>
          <a:p>
            <a:endParaRPr lang="ru-RU" dirty="0"/>
          </a:p>
        </p:txBody>
      </p:sp>
      <p:pic>
        <p:nvPicPr>
          <p:cNvPr id="3074" name="Picture 2" descr="G:\Осипова\2020 - 2021\Иновационная площадка\Проект С Даниленковым\Отчет по проекту СОШ № 3 г. Черняховска\Доработка по проекту\Совещания\Совещание педколлектива\Педсовет по обсуждению участия в проекте.jpg"/>
          <p:cNvPicPr>
            <a:picLocks noChangeAspect="1" noChangeArrowheads="1"/>
          </p:cNvPicPr>
          <p:nvPr/>
        </p:nvPicPr>
        <p:blipFill>
          <a:blip r:embed="rId2" cstate="print"/>
          <a:srcRect/>
          <a:stretch>
            <a:fillRect/>
          </a:stretch>
        </p:blipFill>
        <p:spPr bwMode="auto">
          <a:xfrm>
            <a:off x="3623271" y="3313567"/>
            <a:ext cx="4678757" cy="31191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solidFill>
                  <a:srgbClr val="C00000"/>
                </a:solidFill>
              </a:rPr>
              <a:t>Сотрудничество </a:t>
            </a:r>
            <a:br>
              <a:rPr lang="ru-RU" u="sng" dirty="0" smtClean="0">
                <a:solidFill>
                  <a:srgbClr val="C00000"/>
                </a:solidFill>
              </a:rPr>
            </a:br>
            <a:r>
              <a:rPr lang="ru-RU" u="sng" dirty="0" smtClean="0">
                <a:solidFill>
                  <a:srgbClr val="C00000"/>
                </a:solidFill>
              </a:rPr>
              <a:t>с Русской Православной Церковью</a:t>
            </a:r>
            <a:endParaRPr lang="ru-RU" u="sng" dirty="0">
              <a:solidFill>
                <a:srgbClr val="C00000"/>
              </a:solidFill>
            </a:endParaRPr>
          </a:p>
        </p:txBody>
      </p:sp>
      <p:pic>
        <p:nvPicPr>
          <p:cNvPr id="4099" name="Picture 3"/>
          <p:cNvPicPr>
            <a:picLocks noGrp="1" noChangeAspect="1" noChangeArrowheads="1"/>
          </p:cNvPicPr>
          <p:nvPr>
            <p:ph idx="1"/>
          </p:nvPr>
        </p:nvPicPr>
        <p:blipFill>
          <a:blip r:embed="rId2" cstate="print"/>
          <a:srcRect/>
          <a:stretch>
            <a:fillRect/>
          </a:stretch>
        </p:blipFill>
        <p:spPr bwMode="auto">
          <a:xfrm>
            <a:off x="9472977" y="4215740"/>
            <a:ext cx="2569144" cy="2520038"/>
          </a:xfrm>
          <a:prstGeom prst="rect">
            <a:avLst/>
          </a:prstGeom>
          <a:noFill/>
          <a:ln w="9525">
            <a:noFill/>
            <a:miter lim="800000"/>
            <a:headEnd/>
            <a:tailEnd/>
          </a:ln>
          <a:effectLst/>
        </p:spPr>
      </p:pic>
      <p:pic>
        <p:nvPicPr>
          <p:cNvPr id="4102" name="Picture 6" descr="G:\Осипова\2019 - 2020\События\Турнир\на сайт\IMG_2796.JPG"/>
          <p:cNvPicPr>
            <a:picLocks noChangeAspect="1" noChangeArrowheads="1"/>
          </p:cNvPicPr>
          <p:nvPr/>
        </p:nvPicPr>
        <p:blipFill>
          <a:blip r:embed="rId3" cstate="print"/>
          <a:srcRect/>
          <a:stretch>
            <a:fillRect/>
          </a:stretch>
        </p:blipFill>
        <p:spPr bwMode="auto">
          <a:xfrm>
            <a:off x="264438" y="4084371"/>
            <a:ext cx="3800568" cy="2533712"/>
          </a:xfrm>
          <a:prstGeom prst="rect">
            <a:avLst/>
          </a:prstGeom>
          <a:noFill/>
        </p:spPr>
      </p:pic>
      <p:pic>
        <p:nvPicPr>
          <p:cNvPr id="4103" name="Picture 7"/>
          <p:cNvPicPr>
            <a:picLocks noChangeAspect="1" noChangeArrowheads="1"/>
          </p:cNvPicPr>
          <p:nvPr/>
        </p:nvPicPr>
        <p:blipFill>
          <a:blip r:embed="rId4" cstate="print"/>
          <a:srcRect/>
          <a:stretch>
            <a:fillRect/>
          </a:stretch>
        </p:blipFill>
        <p:spPr bwMode="auto">
          <a:xfrm>
            <a:off x="9457462" y="1810301"/>
            <a:ext cx="2607692" cy="2381454"/>
          </a:xfrm>
          <a:prstGeom prst="rect">
            <a:avLst/>
          </a:prstGeom>
          <a:noFill/>
          <a:ln w="9525">
            <a:noFill/>
            <a:miter lim="800000"/>
            <a:headEnd/>
            <a:tailEnd/>
          </a:ln>
          <a:effectLst/>
        </p:spPr>
      </p:pic>
      <p:pic>
        <p:nvPicPr>
          <p:cNvPr id="4104" name="Picture 8"/>
          <p:cNvPicPr>
            <a:picLocks noChangeAspect="1" noChangeArrowheads="1"/>
          </p:cNvPicPr>
          <p:nvPr/>
        </p:nvPicPr>
        <p:blipFill>
          <a:blip r:embed="rId5" cstate="print"/>
          <a:srcRect/>
          <a:stretch>
            <a:fillRect/>
          </a:stretch>
        </p:blipFill>
        <p:spPr bwMode="auto">
          <a:xfrm>
            <a:off x="5232511" y="1801640"/>
            <a:ext cx="2984778" cy="2372009"/>
          </a:xfrm>
          <a:prstGeom prst="rect">
            <a:avLst/>
          </a:prstGeom>
          <a:noFill/>
          <a:ln w="9525">
            <a:noFill/>
            <a:miter lim="800000"/>
            <a:headEnd/>
            <a:tailEnd/>
          </a:ln>
          <a:effectLst/>
        </p:spPr>
      </p:pic>
      <p:pic>
        <p:nvPicPr>
          <p:cNvPr id="4105" name="Picture 9"/>
          <p:cNvPicPr>
            <a:picLocks noChangeAspect="1" noChangeArrowheads="1"/>
          </p:cNvPicPr>
          <p:nvPr/>
        </p:nvPicPr>
        <p:blipFill>
          <a:blip r:embed="rId6" cstate="print"/>
          <a:srcRect/>
          <a:stretch>
            <a:fillRect/>
          </a:stretch>
        </p:blipFill>
        <p:spPr bwMode="auto">
          <a:xfrm>
            <a:off x="4960908" y="4155721"/>
            <a:ext cx="3621777" cy="2507716"/>
          </a:xfrm>
          <a:prstGeom prst="rect">
            <a:avLst/>
          </a:prstGeom>
          <a:noFill/>
          <a:ln w="9525">
            <a:noFill/>
            <a:miter lim="800000"/>
            <a:headEnd/>
            <a:tailEnd/>
          </a:ln>
          <a:effectLst/>
        </p:spPr>
      </p:pic>
      <p:pic>
        <p:nvPicPr>
          <p:cNvPr id="4106" name="Picture 10" descr="G:\Осипова\2018 - 2019\События\Сретенская конференция\на сайт\IMG_7334.jpg"/>
          <p:cNvPicPr>
            <a:picLocks noChangeAspect="1" noChangeArrowheads="1"/>
          </p:cNvPicPr>
          <p:nvPr/>
        </p:nvPicPr>
        <p:blipFill>
          <a:blip r:embed="rId7" cstate="print"/>
          <a:srcRect/>
          <a:stretch>
            <a:fillRect/>
          </a:stretch>
        </p:blipFill>
        <p:spPr bwMode="auto">
          <a:xfrm>
            <a:off x="373078" y="1738266"/>
            <a:ext cx="3476529" cy="23176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1850" y="1709738"/>
            <a:ext cx="11055350" cy="4455672"/>
          </a:xfrm>
        </p:spPr>
        <p:txBody>
          <a:bodyPr>
            <a:normAutofit fontScale="90000"/>
          </a:bodyPr>
          <a:lstStyle/>
          <a:p>
            <a:r>
              <a:rPr lang="ru-RU" sz="5300" i="1" dirty="0" smtClean="0">
                <a:solidFill>
                  <a:srgbClr val="002060"/>
                </a:solidFill>
              </a:rPr>
              <a:t>«Взрослые иногда и не догадываются, как часто мы думаем о смысле жизни. У нас возникает много вопросов. Мы не всегда знаем, кому их задать. Сегодня я ничего не спрашивал, но на многие вопросы получил ответ</a:t>
            </a:r>
            <a:r>
              <a:rPr lang="ru-RU" sz="5300" i="1" dirty="0" smtClean="0">
                <a:solidFill>
                  <a:srgbClr val="002060"/>
                </a:solidFill>
              </a:rPr>
              <a:t>»</a:t>
            </a:r>
            <a:r>
              <a:rPr lang="ru-RU" dirty="0" smtClean="0"/>
              <a:t/>
            </a:r>
            <a:br>
              <a:rPr lang="ru-RU"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690" y="3212613"/>
            <a:ext cx="10515600" cy="3115759"/>
          </a:xfrm>
        </p:spPr>
        <p:txBody>
          <a:bodyPr>
            <a:noAutofit/>
          </a:bodyPr>
          <a:lstStyle/>
          <a:p>
            <a:r>
              <a:rPr lang="ru-RU" sz="3200" dirty="0" smtClean="0">
                <a:solidFill>
                  <a:srgbClr val="C00000"/>
                </a:solidFill>
              </a:rPr>
              <a:t>Оля:</a:t>
            </a:r>
            <a:r>
              <a:rPr lang="ru-RU" sz="3200" dirty="0" smtClean="0"/>
              <a:t> </a:t>
            </a:r>
            <a:r>
              <a:rPr lang="ru-RU" sz="3200" i="1" dirty="0" smtClean="0">
                <a:solidFill>
                  <a:srgbClr val="002060"/>
                </a:solidFill>
              </a:rPr>
              <a:t>«Преступник. Я преступник. Каждый человек нарушает правила моральные, нравственные и другие. Мы не задумываемся. Как перестать быть преступниками. Лучше всего попросить прощения, но, если ты уже этого не сделал? Я, думаю, главное признать, что ты преступил, подумаю, постараться искупить свою вину. Главное хотеть </a:t>
            </a:r>
            <a:r>
              <a:rPr lang="ru-RU" sz="3200" i="1" dirty="0" smtClean="0">
                <a:solidFill>
                  <a:srgbClr val="002060"/>
                </a:solidFill>
              </a:rPr>
              <a:t>исправиться»</a:t>
            </a:r>
            <a:br>
              <a:rPr lang="ru-RU" sz="3200" i="1" dirty="0" smtClean="0">
                <a:solidFill>
                  <a:srgbClr val="002060"/>
                </a:solidFill>
              </a:rPr>
            </a:br>
            <a:r>
              <a:rPr lang="ru-RU" sz="3200" dirty="0" smtClean="0"/>
              <a:t/>
            </a:r>
            <a:br>
              <a:rPr lang="ru-RU" sz="3200" dirty="0" smtClean="0"/>
            </a:br>
            <a:r>
              <a:rPr lang="ru-RU" sz="3200" dirty="0" smtClean="0">
                <a:solidFill>
                  <a:srgbClr val="C00000"/>
                </a:solidFill>
              </a:rPr>
              <a:t>Максим:</a:t>
            </a:r>
            <a:r>
              <a:rPr lang="ru-RU" sz="3200" dirty="0" smtClean="0"/>
              <a:t> </a:t>
            </a:r>
            <a:r>
              <a:rPr lang="ru-RU" sz="3200" i="1" dirty="0" smtClean="0">
                <a:solidFill>
                  <a:srgbClr val="002060"/>
                </a:solidFill>
              </a:rPr>
              <a:t>«Прощение. На картине «Возвращение блудного сына» высказана мысль прощения. Отец прощает своего сына за все деяния. Это как помолиться и попросить прощения за совершенные грехи»</a:t>
            </a:r>
            <a:endParaRPr lang="ru-RU" sz="3200" i="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3785715"/>
          </a:xfrm>
        </p:spPr>
        <p:txBody>
          <a:bodyPr>
            <a:noAutofit/>
          </a:bodyPr>
          <a:lstStyle/>
          <a:p>
            <a:r>
              <a:rPr lang="ru-RU" sz="4000" dirty="0" smtClean="0">
                <a:solidFill>
                  <a:srgbClr val="C00000"/>
                </a:solidFill>
              </a:rPr>
              <a:t>Екатерина:</a:t>
            </a:r>
            <a:r>
              <a:rPr lang="ru-RU" sz="4000" dirty="0" smtClean="0"/>
              <a:t> </a:t>
            </a:r>
            <a:r>
              <a:rPr lang="ru-RU" sz="4000" i="1" dirty="0" smtClean="0">
                <a:solidFill>
                  <a:srgbClr val="002060"/>
                </a:solidFill>
              </a:rPr>
              <a:t>«Семья. Семья – это самое важное в жизни человека. С начала жизни мы находимся в семье, потом вырастаем и строим уже свою собственную семью. Семья – это что-то светлое теплое любимое</a:t>
            </a:r>
            <a:r>
              <a:rPr lang="ru-RU" sz="4000" i="1" dirty="0" smtClean="0">
                <a:solidFill>
                  <a:srgbClr val="002060"/>
                </a:solidFill>
              </a:rPr>
              <a:t>»</a:t>
            </a:r>
            <a:br>
              <a:rPr lang="ru-RU" sz="4000" i="1" dirty="0" smtClean="0">
                <a:solidFill>
                  <a:srgbClr val="002060"/>
                </a:solidFill>
              </a:rPr>
            </a:br>
            <a:r>
              <a:rPr lang="ru-RU" sz="4000" dirty="0" smtClean="0"/>
              <a:t/>
            </a:r>
            <a:br>
              <a:rPr lang="ru-RU" sz="4000" dirty="0" smtClean="0"/>
            </a:br>
            <a:r>
              <a:rPr lang="ru-RU" sz="4000" dirty="0" smtClean="0">
                <a:solidFill>
                  <a:srgbClr val="C00000"/>
                </a:solidFill>
              </a:rPr>
              <a:t>Сергей:</a:t>
            </a:r>
            <a:r>
              <a:rPr lang="ru-RU" sz="4000" dirty="0" smtClean="0"/>
              <a:t> </a:t>
            </a:r>
            <a:r>
              <a:rPr lang="ru-RU" sz="4000" i="1" dirty="0" smtClean="0">
                <a:solidFill>
                  <a:srgbClr val="002060"/>
                </a:solidFill>
              </a:rPr>
              <a:t>«Совесть – это то, что побуждает человека к покаянию, помогает не сойти с правильного пути»</a:t>
            </a:r>
            <a:endParaRPr lang="ru-RU" sz="4000" i="1"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333</Words>
  <Application>Microsoft Office PowerPoint</Application>
  <PresentationFormat>Произвольный</PresentationFormat>
  <Paragraphs>36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Школа – маленький мир</vt:lpstr>
      <vt:lpstr>Слайд 2</vt:lpstr>
      <vt:lpstr>Слайд 3</vt:lpstr>
      <vt:lpstr>Слайд 4</vt:lpstr>
      <vt:lpstr>Аксиологический принцип</vt:lpstr>
      <vt:lpstr>Сотрудничество  с Русской Православной Церковью</vt:lpstr>
      <vt:lpstr>«Взрослые иногда и не догадываются, как часто мы думаем о смысле жизни. У нас возникает много вопросов. Мы не всегда знаем, кому их задать. Сегодня я ничего не спрашивал, но на многие вопросы получил ответ» </vt:lpstr>
      <vt:lpstr>Оля: «Преступник. Я преступник. Каждый человек нарушает правила моральные, нравственные и другие. Мы не задумываемся. Как перестать быть преступниками. Лучше всего попросить прощения, но, если ты уже этого не сделал? Я, думаю, главное признать, что ты преступил, подумаю, постараться искупить свою вину. Главное хотеть исправиться»  Максим: «Прощение. На картине «Возвращение блудного сына» высказана мысль прощения. Отец прощает своего сына за все деяния. Это как помолиться и попросить прощения за совершенные грехи»</vt:lpstr>
      <vt:lpstr>Екатерина: «Семья. Семья – это самое важное в жизни человека. С начала жизни мы находимся в семье, потом вырастаем и строим уже свою собственную семью. Семья – это что-то светлое теплое любимое»  Сергей: «Совесть – это то, что побуждает человека к покаянию, помогает не сойти с правильного пути»</vt:lpstr>
      <vt:lpstr>Школьный бал</vt:lpstr>
      <vt:lpstr>Слайд 11</vt:lpstr>
      <vt:lpstr>Школа - наш маленький мир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Школа – маленький мир</dc:title>
  <dc:creator>Татьяна Осипова</dc:creator>
  <cp:lastModifiedBy>Cab31a</cp:lastModifiedBy>
  <cp:revision>6</cp:revision>
  <dcterms:created xsi:type="dcterms:W3CDTF">2022-01-21T04:40:56Z</dcterms:created>
  <dcterms:modified xsi:type="dcterms:W3CDTF">2022-01-21T09:30:18Z</dcterms:modified>
</cp:coreProperties>
</file>