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7619FC8-FC94-E527-4FE0-46280939D5C2}" type="slidenum">
              <a:rPr/>
              <a:pPr>
                <a:defRPr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2C5C16-A0B7-DB76-B6E1-B518FB4CA2B2}" type="slidenum">
              <a:rPr/>
              <a:pPr>
                <a:defRPr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9E48CB6-745B-A848-5AFB-FAB6EA5A3537}" type="slidenum">
              <a:rPr/>
              <a:pPr>
                <a:defRPr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CBC1C67-649F-584E-450D-B01F86BB0DBA}" type="slidenum">
              <a:rPr/>
              <a:pPr>
                <a:defRPr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CBC1C67-649F-584E-450D-B01F86BB0DBA}" type="slidenum">
              <a:rPr/>
              <a:pPr>
                <a:defRPr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743BEC1-59DE-AE84-849B-5B319FFFAFDB}" type="slidenum">
              <a:rPr/>
              <a:pPr>
                <a:defRPr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6A8263-FAC0-EA5C-C7E5-E057C097AC00}" type="slidenum">
              <a:rPr/>
              <a:pPr>
                <a:defRPr/>
              </a:pPr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 bwMode="auto">
          <a:xfrm>
            <a:off x="1970127" y="1819513"/>
            <a:ext cx="1434774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ru-RU" sz="7200">
                <a:solidFill>
                  <a:schemeClr val="bg2">
                    <a:lumMod val="10000"/>
                  </a:schemeClr>
                </a:solidFill>
                <a:latin typeface="+mj-lt"/>
              </a:rPr>
              <a:t>Методические лаборатории по</a:t>
            </a:r>
            <a:endParaRPr/>
          </a:p>
          <a:p>
            <a:pPr algn="ctr">
              <a:defRPr/>
            </a:pPr>
            <a:r>
              <a:rPr lang="ru-RU" sz="7200">
                <a:solidFill>
                  <a:schemeClr val="bg2">
                    <a:lumMod val="10000"/>
                  </a:schemeClr>
                </a:solidFill>
                <a:latin typeface="+mj-lt"/>
              </a:rPr>
              <a:t> «Разговорам о важном» </a:t>
            </a:r>
            <a:endParaRPr/>
          </a:p>
          <a:p>
            <a:pPr algn="ctr">
              <a:defRPr/>
            </a:pPr>
            <a:r>
              <a:rPr lang="ru-RU" sz="7200">
                <a:solidFill>
                  <a:schemeClr val="bg2">
                    <a:lumMod val="10000"/>
                  </a:schemeClr>
                </a:solidFill>
                <a:latin typeface="+mj-lt"/>
              </a:rPr>
              <a:t>2023-2024 гг.</a:t>
            </a:r>
            <a:endParaRPr lang="en-US" sz="720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3124199" y="5175160"/>
            <a:ext cx="12070199" cy="2469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5400">
                <a:solidFill>
                  <a:schemeClr val="bg2">
                    <a:lumMod val="10000"/>
                  </a:schemeClr>
                </a:solidFill>
              </a:rPr>
              <a:t>Тема «Системный подход в реализации темы «Конституция - главный закон страны»</a:t>
            </a:r>
            <a:r>
              <a:rPr lang="ru-RU" sz="5400" u="none">
                <a:solidFill>
                  <a:schemeClr val="bg2">
                    <a:lumMod val="10000"/>
                  </a:schemeClr>
                </a:solidFill>
              </a:rPr>
              <a:t>»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69931" y="234427"/>
            <a:ext cx="1492267" cy="10378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1888364" y="522531"/>
            <a:ext cx="1451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Центр методического сопровождения системы духовно-нравственного воспитания ОЦДиК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54259" y="8648700"/>
            <a:ext cx="13979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>
                <a:solidFill>
                  <a:schemeClr val="bg2">
                    <a:lumMod val="10000"/>
                  </a:schemeClr>
                </a:solidFill>
              </a:rPr>
              <a:t>Соколова М. Е., старший методист Центра методического сопровождения системы духовно-нравственного воспитания ОЦДиК</a:t>
            </a:r>
          </a:p>
          <a:p>
            <a:pPr algn="just">
              <a:defRPr/>
            </a:pPr>
            <a:r>
              <a:rPr lang="ru-RU" sz="2000">
                <a:solidFill>
                  <a:schemeClr val="bg2">
                    <a:lumMod val="10000"/>
                  </a:schemeClr>
                </a:solidFill>
              </a:rPr>
              <a:t>Осипова О. А., старший методист Центра методического сопровождения системы духовно-нравственного воспитания ОЦДиК</a:t>
            </a:r>
          </a:p>
          <a:p>
            <a:pPr algn="just">
              <a:defRPr/>
            </a:pPr>
            <a:r>
              <a:rPr lang="ru-RU" sz="2000">
                <a:solidFill>
                  <a:schemeClr val="bg2">
                    <a:lumMod val="10000"/>
                  </a:schemeClr>
                </a:solidFill>
              </a:rPr>
              <a:t>Селивонец К.В., методист Центр методического сопровождения системы духовно-нравственного воспитания ОЦДиК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spd="med" p14:dur="700" advClick="1">
        <p:fade thruBlk="0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8279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0" y="342900"/>
            <a:ext cx="18296279" cy="914759"/>
          </a:xfrm>
          <a:prstGeom prst="rect">
            <a:avLst/>
          </a:prstGeom>
          <a:gradFill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chemeClr val="bg2">
                    <a:lumMod val="10000"/>
                  </a:schemeClr>
                </a:solidFill>
                <a:latin typeface="+mj-lt"/>
                <a:cs typeface="Times New Roman"/>
              </a:rPr>
              <a:t>Конституция </a:t>
            </a:r>
            <a:r>
              <a:rPr lang="ru-RU" sz="5400" b="0" i="0" u="none" strike="noStrike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+mn-lt"/>
                <a:ea typeface="Arial"/>
                <a:cs typeface="Times New Roman"/>
              </a:rPr>
              <a:t>–</a:t>
            </a:r>
            <a:r>
              <a:rPr lang="ru-RU" sz="5400">
                <a:solidFill>
                  <a:schemeClr val="bg2">
                    <a:lumMod val="10000"/>
                  </a:schemeClr>
                </a:solidFill>
                <a:latin typeface="Calibri"/>
                <a:cs typeface="Times New Roman"/>
              </a:rPr>
              <a:t> это </a:t>
            </a:r>
            <a:endParaRPr/>
          </a:p>
        </p:txBody>
      </p:sp>
      <p:sp>
        <p:nvSpPr>
          <p:cNvPr id="1181539516" name="TextBox 1181539515"/>
          <p:cNvSpPr txBox="1"/>
          <p:nvPr/>
        </p:nvSpPr>
        <p:spPr bwMode="auto">
          <a:xfrm>
            <a:off x="778094" y="2356658"/>
            <a:ext cx="8378684" cy="5573683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en-US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(от лат. constitutio — устройство, установление, сложение)</a:t>
            </a:r>
            <a:r>
              <a:rPr lang="ru-RU" sz="3600" i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сновной закон государства, определяющий его</a:t>
            </a:r>
            <a:r>
              <a:rPr lang="ru-RU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общественное и государственное</a:t>
            </a:r>
            <a:r>
              <a:rPr lang="ru-RU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устройство, избирательную систему,</a:t>
            </a:r>
            <a:r>
              <a:rPr lang="ru-RU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принципы организации и</a:t>
            </a:r>
            <a:r>
              <a:rPr lang="ru-RU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деятельности государственных</a:t>
            </a:r>
            <a:r>
              <a:rPr lang="ru-RU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органов, основные права и</a:t>
            </a:r>
            <a:r>
              <a:rPr lang="ru-RU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600" b="0" i="0" u="none" strike="noStrike" cap="none" spc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обязанности граждан</a:t>
            </a:r>
            <a:endParaRPr sz="3600" i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95800976" name="Рисунок 49580097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436983" y="2741238"/>
            <a:ext cx="8307530" cy="4804521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spd="med" p14:dur="700" advClick="1">
        <p:fade thruBlk="0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0" y="342900"/>
            <a:ext cx="18293759" cy="914759"/>
          </a:xfrm>
          <a:prstGeom prst="rect">
            <a:avLst/>
          </a:prstGeom>
          <a:gradFill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chemeClr val="bg2">
                    <a:lumMod val="10000"/>
                  </a:schemeClr>
                </a:solidFill>
                <a:latin typeface="+mj-lt"/>
                <a:cs typeface="Times New Roman"/>
              </a:rPr>
              <a:t>Конституция РФ </a:t>
            </a:r>
          </a:p>
        </p:txBody>
      </p:sp>
      <p:sp>
        <p:nvSpPr>
          <p:cNvPr id="1856209595" name="TextBox 1856209594"/>
          <p:cNvSpPr txBox="1"/>
          <p:nvPr/>
        </p:nvSpPr>
        <p:spPr bwMode="auto">
          <a:xfrm>
            <a:off x="928630" y="1428724"/>
            <a:ext cx="16645054" cy="841507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4000">
                <a:solidFill>
                  <a:schemeClr val="bg2">
                    <a:lumMod val="10000"/>
                  </a:schemeClr>
                </a:solidFill>
              </a:rPr>
              <a:t>Мы, многонациональный народ Российской Федерации, соединенные общей судьбой на своей земле, утверждая права и свободы человека, гражданский мир и согласие, сохраняя исторически сложившееся государственное единство, исходя из общепризнанных принципов равноправия и самоопределения народов, чтя память предков, передавших нам любовь и уважение к Отечеству, веру в добро и справедливость, возрождая суверенную государственность России и утверждая незыблемость ее демократической основы, стремясь обеспечить благополучие и процветание России, исходя из ответственности за свою Родину перед нынешним и будущими поколениями, сознавая себя частью мирового сообщества, принимаем КОНСТИТУЦИЮ РОССИЙСКОЙ ФЕДЕРАЦИИ.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spd="med" p14:dur="700" advClick="1">
        <p:fade thruBlk="0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0" y="342900"/>
            <a:ext cx="18302759" cy="914759"/>
          </a:xfrm>
          <a:prstGeom prst="rect">
            <a:avLst/>
          </a:prstGeom>
          <a:gradFill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chemeClr val="bg2">
                    <a:lumMod val="10000"/>
                  </a:schemeClr>
                </a:solidFill>
                <a:latin typeface="+mj-lt"/>
                <a:cs typeface="Times New Roman"/>
              </a:rPr>
              <a:t>Федеральная рабочая программа воспитания </a:t>
            </a:r>
          </a:p>
        </p:txBody>
      </p:sp>
      <p:sp>
        <p:nvSpPr>
          <p:cNvPr id="3" name="AutoShape 4" descr="blob:https://web.telegram.org/b7a49f58-1cf7-4b8e-b96e-641d0c91f8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477165575" name="TextBox 477165574"/>
          <p:cNvSpPr txBox="1"/>
          <p:nvPr/>
        </p:nvSpPr>
        <p:spPr bwMode="auto">
          <a:xfrm>
            <a:off x="1000068" y="1500162"/>
            <a:ext cx="16216426" cy="8415779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en-US" sz="36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Содержание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воспитания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обучающихся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в</a:t>
            </a:r>
            <a:r>
              <a:rPr lang="ru-RU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образовательной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организации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определяется</a:t>
            </a:r>
            <a:r>
              <a:rPr lang="ru-RU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содержанием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российских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базовых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(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гражданских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,</a:t>
            </a:r>
            <a:r>
              <a:rPr lang="ru-RU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национальных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)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норм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и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ценностей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которые</a:t>
            </a:r>
            <a:r>
              <a:rPr lang="ru-RU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закреплены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в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Конституции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Российской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Федерации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Эти</a:t>
            </a:r>
            <a:r>
              <a:rPr lang="ru-RU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ценности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и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нормы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определяют</a:t>
            </a:r>
            <a:r>
              <a:rPr lang="ru-RU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инвариантное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содержание</a:t>
            </a:r>
            <a:r>
              <a:rPr lang="ru-RU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воспитания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обучающихся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Вариативный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компонент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содержания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воспитания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обучающихся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включает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духовно-нравственные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ценности</a:t>
            </a:r>
            <a:r>
              <a:rPr lang="ru-RU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культуры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традиционных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религий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народов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0" i="0" u="none" strike="noStrike" cap="none" spc="0" dirty="0" err="1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России</a:t>
            </a:r>
            <a:r>
              <a:rPr lang="en-US" sz="480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.</a:t>
            </a:r>
            <a:endParaRPr lang="en-US" sz="4800" b="0" i="0" u="none" strike="noStrike" cap="none" spc="0" dirty="0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spd="med" p14:dur="700" advClick="1">
        <p:fade thruBlk="0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0" y="342900"/>
            <a:ext cx="18302759" cy="914759"/>
          </a:xfrm>
          <a:prstGeom prst="rect">
            <a:avLst/>
          </a:prstGeom>
          <a:gradFill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Times New Roman"/>
              </a:rPr>
              <a:t>УКЛАД</a:t>
            </a:r>
            <a:endParaRPr lang="ru-RU" sz="5400" dirty="0">
              <a:solidFill>
                <a:schemeClr val="bg2">
                  <a:lumMod val="10000"/>
                </a:schemeClr>
              </a:solidFill>
              <a:latin typeface="+mj-lt"/>
              <a:cs typeface="Times New Roman"/>
            </a:endParaRPr>
          </a:p>
        </p:txBody>
      </p:sp>
      <p:sp>
        <p:nvSpPr>
          <p:cNvPr id="3" name="AutoShape 4" descr="blob:https://web.telegram.org/b7a49f58-1cf7-4b8e-b96e-641d0c91f8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477165575" name="TextBox 477165574"/>
          <p:cNvSpPr txBox="1"/>
          <p:nvPr/>
        </p:nvSpPr>
        <p:spPr bwMode="auto">
          <a:xfrm>
            <a:off x="5786414" y="2786046"/>
            <a:ext cx="11210922" cy="425896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/>
            <a:r>
              <a:rPr lang="ru-RU" alt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«Уклад – это обустройство человеческой реальности, жизненного пространства человека, человеческих общностей. Это мир человека, а не реестр его функций»</a:t>
            </a:r>
          </a:p>
          <a:p>
            <a:pPr algn="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В.И. </a:t>
            </a:r>
            <a:r>
              <a:rPr lang="ru-RU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Слободчиков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Слободчиков Виктор Иванови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44" y="2357418"/>
            <a:ext cx="3172500" cy="39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spd="med" p14:dur="700" advClick="1">
        <p:fade thruBlk="0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0" y="342900"/>
            <a:ext cx="18288000" cy="923330"/>
          </a:xfrm>
          <a:prstGeom prst="rect">
            <a:avLst/>
          </a:prstGeom>
          <a:gradFill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chemeClr val="bg2">
                    <a:lumMod val="10000"/>
                  </a:schemeClr>
                </a:solidFill>
                <a:latin typeface="+mj-lt"/>
                <a:cs typeface="Times New Roman"/>
              </a:rPr>
              <a:t>Уклад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016500" y="1790700"/>
            <a:ext cx="8255000" cy="787325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spd="med" p14:dur="700" advClick="1">
        <p:fade thruBlk="0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4072" t="6660" b="72379"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0" y="342900"/>
            <a:ext cx="18288000" cy="923330"/>
          </a:xfrm>
          <a:prstGeom prst="rect">
            <a:avLst/>
          </a:prstGeom>
          <a:gradFill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>
                <a:solidFill>
                  <a:schemeClr val="bg2">
                    <a:lumMod val="10000"/>
                  </a:schemeClr>
                </a:solidFill>
                <a:latin typeface="+mj-lt"/>
                <a:cs typeface="Times New Roman"/>
              </a:rPr>
              <a:t>Наши контакты </a:t>
            </a:r>
          </a:p>
        </p:txBody>
      </p:sp>
      <p:sp>
        <p:nvSpPr>
          <p:cNvPr id="3" name="AutoShape 4" descr="blob:https://web.telegram.org/b7a49f58-1cf7-4b8e-b96e-641d0c91f8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33714" y="1647247"/>
            <a:ext cx="2020572" cy="14087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3352800" y="3446719"/>
            <a:ext cx="1158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2">
                    <a:lumMod val="10000"/>
                  </a:schemeClr>
                </a:solidFill>
                <a:latin typeface="+mj-lt"/>
              </a:rPr>
              <a:t>Центр методического сопровождения системы </a:t>
            </a:r>
          </a:p>
          <a:p>
            <a:pPr algn="ctr">
              <a:defRPr/>
            </a:pPr>
            <a:r>
              <a:rPr lang="ru-RU" sz="3200">
                <a:solidFill>
                  <a:schemeClr val="bg2">
                    <a:lumMod val="10000"/>
                  </a:schemeClr>
                </a:solidFill>
                <a:latin typeface="+mj-lt"/>
              </a:rPr>
              <a:t>духовно-нравственного воспитания</a:t>
            </a:r>
            <a:br>
              <a:rPr lang="ru-RU" sz="320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r>
              <a:rPr lang="ru-RU" sz="3200">
                <a:solidFill>
                  <a:schemeClr val="bg2">
                    <a:lumMod val="10000"/>
                  </a:schemeClr>
                </a:solidFill>
                <a:latin typeface="+mj-lt"/>
              </a:rPr>
              <a:t>г. Калининград, ул. Спортивная, 2-4</a:t>
            </a:r>
            <a:br>
              <a:rPr lang="ru-RU" sz="3200">
                <a:solidFill>
                  <a:schemeClr val="bg2">
                    <a:lumMod val="10000"/>
                  </a:schemeClr>
                </a:solidFill>
                <a:latin typeface="+mj-lt"/>
              </a:rPr>
            </a:br>
            <a:endParaRPr lang="ru-RU" sz="320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3200">
                <a:solidFill>
                  <a:schemeClr val="bg2">
                    <a:lumMod val="10000"/>
                  </a:schemeClr>
                </a:solidFill>
                <a:latin typeface="+mj-lt"/>
              </a:rPr>
              <a:t>☎ (84012) 67-13-07 </a:t>
            </a:r>
            <a:endParaRPr/>
          </a:p>
          <a:p>
            <a:pPr algn="ctr">
              <a:defRPr/>
            </a:pPr>
            <a:r>
              <a:rPr lang="ru-RU" sz="3200">
                <a:solidFill>
                  <a:schemeClr val="bg2">
                    <a:lumMod val="10000"/>
                  </a:schemeClr>
                </a:solidFill>
                <a:latin typeface="+mj-lt"/>
              </a:rPr>
              <a:t>✉ metodsistema@mail.ru</a:t>
            </a:r>
            <a:endParaRPr/>
          </a:p>
          <a:p>
            <a:pPr algn="ctr">
              <a:defRPr/>
            </a:pPr>
            <a:r>
              <a:rPr lang="ru-RU" sz="3200">
                <a:solidFill>
                  <a:schemeClr val="bg2">
                    <a:lumMod val="10000"/>
                  </a:schemeClr>
                </a:solidFill>
                <a:latin typeface="+mj-lt"/>
              </a:rPr>
              <a:t>@ https://metodsistema.ru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874329" y="7047862"/>
            <a:ext cx="14539342" cy="2961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spd="med" p14:dur="700" advClick="1">
        <p:fade thruBlk="0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225</Words>
  <Application>ONLYOFFICE/7.5.0.127</Application>
  <DocSecurity>0</DocSecurity>
  <PresentationFormat>Произвольный</PresentationFormat>
  <Paragraphs>31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Nude and Black French Fashion Aesthetic Marketing plan</dc:title>
  <dc:creator>M A X</dc:creator>
  <cp:lastModifiedBy>Админ</cp:lastModifiedBy>
  <cp:revision>39</cp:revision>
  <dcterms:created xsi:type="dcterms:W3CDTF">2006-08-16T00:00:00Z</dcterms:created>
  <dcterms:modified xsi:type="dcterms:W3CDTF">2023-11-26T13:54:05Z</dcterms:modified>
  <dc:identifier>DAFghkXbfgk</dc:identifier>
  <dc:language/>
  <cp:version/>
</cp:coreProperties>
</file>