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57" r:id="rId9"/>
    <p:sldId id="28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video-191204939_45623920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70127" y="1819513"/>
            <a:ext cx="1434774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Методические лаборатории по</a:t>
            </a:r>
          </a:p>
          <a:p>
            <a:pPr algn="ctr"/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«Разговорам о важном» </a:t>
            </a:r>
          </a:p>
          <a:p>
            <a:pPr algn="ctr"/>
            <a:r>
              <a:rPr lang="ru-RU" sz="7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2023-2024 гг.</a:t>
            </a:r>
            <a:endParaRPr lang="en-US" sz="7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24200" y="5175161"/>
            <a:ext cx="120396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dirty="0">
                <a:solidFill>
                  <a:schemeClr val="bg2">
                    <a:lumMod val="10000"/>
                  </a:schemeClr>
                </a:solidFill>
              </a:rPr>
              <a:t>Тема «Психолого-педагогические</a:t>
            </a:r>
          </a:p>
          <a:p>
            <a:pPr lvl="0" algn="ctr">
              <a:spcBef>
                <a:spcPct val="0"/>
              </a:spcBef>
            </a:pPr>
            <a:r>
              <a:rPr lang="ru-RU" sz="5400" dirty="0">
                <a:solidFill>
                  <a:schemeClr val="bg2">
                    <a:lumMod val="10000"/>
                  </a:schemeClr>
                </a:solidFill>
              </a:rPr>
              <a:t>аспекты раскрытия темы </a:t>
            </a:r>
            <a:endParaRPr lang="ru-RU" sz="5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5400" dirty="0">
                <a:solidFill>
                  <a:schemeClr val="bg2">
                    <a:lumMod val="10000"/>
                  </a:schemeClr>
                </a:solidFill>
              </a:rPr>
              <a:t>О взаимоотношениях в коллективе»»</a:t>
            </a:r>
            <a:endParaRPr lang="en-US" sz="5400" u="none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1" y="234427"/>
            <a:ext cx="1492267" cy="103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8364" y="522532"/>
            <a:ext cx="1451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Центр методического сопровождения системы духовно-нравственного воспитания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ОЦДиК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4259" y="8648700"/>
            <a:ext cx="13979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Соколова М. Е., старший методист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Центра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методического сопровождения системы духовно-нравственного воспитания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ОЦДиК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Осипова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 О. А., старший методист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Центра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методического сопровождения системы духовно-нравственного воспитания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ОЦДиК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Селивонец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К.В., методист Центр методического сопровождения системы духовно-нравственного воспитания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ОЦДиК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Развитие проекта 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Разговоры о важном»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1143" y="1542460"/>
            <a:ext cx="4513817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Рабочая программа «Разговоров о важном»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08854" y="1542460"/>
            <a:ext cx="4946616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Методические рекомендации к «Разговорам о важном»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16272" y="3086100"/>
            <a:ext cx="7489527" cy="6629400"/>
            <a:chOff x="174815" y="2098971"/>
            <a:chExt cx="5960531" cy="4691748"/>
          </a:xfrm>
          <a:solidFill>
            <a:schemeClr val="bg2">
              <a:lumMod val="9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1703" y="2098971"/>
              <a:ext cx="5939867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Разработана для 3-х уровней общего образования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81704" y="2909884"/>
              <a:ext cx="5939866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Единство рабочей программы воспитания и «Разговоров о важном»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74815" y="3699741"/>
              <a:ext cx="5939866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Определены и раскрыты нравственные ценности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81704" y="4500085"/>
              <a:ext cx="5939866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Личностные результаты по направлениям воспитания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95480" y="5289942"/>
              <a:ext cx="5939866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Взаимосвязь предметных результатов с различными предметными областями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95480" y="6070719"/>
              <a:ext cx="5939866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Дана характеристика деятельности обучающихся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170831" y="3086100"/>
            <a:ext cx="8382000" cy="6629400"/>
            <a:chOff x="6303272" y="2102578"/>
            <a:chExt cx="5679552" cy="4718210"/>
          </a:xfrm>
          <a:solidFill>
            <a:schemeClr val="bg2">
              <a:lumMod val="90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303272" y="2102578"/>
              <a:ext cx="5652000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Формирование единого ценностного пространства воспитания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317048" y="2909817"/>
              <a:ext cx="5652000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Педагог – носитель традиционных ценностей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317048" y="3706132"/>
              <a:ext cx="5652000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Важный воспитательный фактор – региональный компонент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6303272" y="4510654"/>
              <a:ext cx="5652000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Ценностно-ориентированный подход в образовании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330824" y="5305721"/>
              <a:ext cx="5652000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Описаны методы и приемы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303272" y="6100788"/>
              <a:ext cx="5652000" cy="720000"/>
            </a:xfrm>
            <a:prstGeom prst="roundRect">
              <a:avLst/>
            </a:prstGeom>
            <a:grpFill/>
            <a:ln w="12700" cap="flat" cmpd="sng" algn="ctr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Не требуется формально следовать сценарию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8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175432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Научно-методическое обеспечение проекта </a:t>
            </a:r>
            <a:endParaRPr lang="ru-RU" sz="5400" dirty="0" smtClean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Разговоры о важном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kurl.ru/WnhpC/q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3924300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245" r="-1343" b="2875"/>
          <a:stretch/>
        </p:blipFill>
        <p:spPr bwMode="auto">
          <a:xfrm>
            <a:off x="1327597" y="3412364"/>
            <a:ext cx="9591675" cy="52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461106" y="8080535"/>
            <a:ext cx="5005088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vk.com/video-191204939_456239205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О взаимоотношениях в коллективе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3498"/>
          <a:stretch/>
        </p:blipFill>
        <p:spPr bwMode="auto">
          <a:xfrm>
            <a:off x="3224561" y="2458792"/>
            <a:ext cx="1183887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1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-10087" y="-20116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Рабочая программа «Разговоры о важном»</a:t>
            </a: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947423" y="2257965"/>
            <a:ext cx="15603349" cy="8087788"/>
          </a:xfrm>
          <a:custGeom>
            <a:avLst/>
            <a:gdLst>
              <a:gd name="connsiteX0" fmla="*/ 4479135 w 15603349"/>
              <a:gd name="connsiteY0" fmla="*/ 7993618 h 8087788"/>
              <a:gd name="connsiteX1" fmla="*/ 2895033 w 15603349"/>
              <a:gd name="connsiteY1" fmla="*/ 7336796 h 8087788"/>
              <a:gd name="connsiteX2" fmla="*/ 23045 w 15603349"/>
              <a:gd name="connsiteY2" fmla="*/ 4722384 h 8087788"/>
              <a:gd name="connsiteX3" fmla="*/ 1491236 w 15603349"/>
              <a:gd name="connsiteY3" fmla="*/ 2584491 h 8087788"/>
              <a:gd name="connsiteX4" fmla="*/ 499563 w 15603349"/>
              <a:gd name="connsiteY4" fmla="*/ 948874 h 8087788"/>
              <a:gd name="connsiteX5" fmla="*/ 2045028 w 15603349"/>
              <a:gd name="connsiteY5" fmla="*/ 47353 h 8087788"/>
              <a:gd name="connsiteX6" fmla="*/ 2856397 w 15603349"/>
              <a:gd name="connsiteY6" fmla="*/ 2378429 h 8087788"/>
              <a:gd name="connsiteX7" fmla="*/ 4466256 w 15603349"/>
              <a:gd name="connsiteY7" fmla="*/ 137505 h 8087788"/>
              <a:gd name="connsiteX8" fmla="*/ 7351123 w 15603349"/>
              <a:gd name="connsiteY8" fmla="*/ 2597370 h 8087788"/>
              <a:gd name="connsiteX9" fmla="*/ 9823867 w 15603349"/>
              <a:gd name="connsiteY9" fmla="*/ 304931 h 8087788"/>
              <a:gd name="connsiteX10" fmla="*/ 11923123 w 15603349"/>
              <a:gd name="connsiteY10" fmla="*/ 2507218 h 8087788"/>
              <a:gd name="connsiteX11" fmla="*/ 13880712 w 15603349"/>
              <a:gd name="connsiteY11" fmla="*/ 85990 h 8087788"/>
              <a:gd name="connsiteX12" fmla="*/ 15207236 w 15603349"/>
              <a:gd name="connsiteY12" fmla="*/ 2301156 h 8087788"/>
              <a:gd name="connsiteX13" fmla="*/ 11781456 w 15603349"/>
              <a:gd name="connsiteY13" fmla="*/ 5082993 h 8087788"/>
              <a:gd name="connsiteX14" fmla="*/ 15593602 w 15603349"/>
              <a:gd name="connsiteY14" fmla="*/ 4722384 h 8087788"/>
              <a:gd name="connsiteX15" fmla="*/ 10390538 w 15603349"/>
              <a:gd name="connsiteY15" fmla="*/ 7697404 h 8087788"/>
              <a:gd name="connsiteX16" fmla="*/ 6771574 w 15603349"/>
              <a:gd name="connsiteY16" fmla="*/ 8083770 h 808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03349" h="8087788">
                <a:moveTo>
                  <a:pt x="4479135" y="7993618"/>
                </a:moveTo>
                <a:cubicBezTo>
                  <a:pt x="4058425" y="7937810"/>
                  <a:pt x="3637715" y="7882002"/>
                  <a:pt x="2895033" y="7336796"/>
                </a:cubicBezTo>
                <a:cubicBezTo>
                  <a:pt x="2152351" y="6791590"/>
                  <a:pt x="257011" y="5514435"/>
                  <a:pt x="23045" y="4722384"/>
                </a:cubicBezTo>
                <a:cubicBezTo>
                  <a:pt x="-210921" y="3930333"/>
                  <a:pt x="1411816" y="3213409"/>
                  <a:pt x="1491236" y="2584491"/>
                </a:cubicBezTo>
                <a:cubicBezTo>
                  <a:pt x="1570656" y="1955573"/>
                  <a:pt x="407264" y="1371730"/>
                  <a:pt x="499563" y="948874"/>
                </a:cubicBezTo>
                <a:cubicBezTo>
                  <a:pt x="591862" y="526018"/>
                  <a:pt x="1652222" y="-190906"/>
                  <a:pt x="2045028" y="47353"/>
                </a:cubicBezTo>
                <a:cubicBezTo>
                  <a:pt x="2437834" y="285612"/>
                  <a:pt x="2452859" y="2363404"/>
                  <a:pt x="2856397" y="2378429"/>
                </a:cubicBezTo>
                <a:cubicBezTo>
                  <a:pt x="3259935" y="2393454"/>
                  <a:pt x="3717135" y="101015"/>
                  <a:pt x="4466256" y="137505"/>
                </a:cubicBezTo>
                <a:cubicBezTo>
                  <a:pt x="5215377" y="173995"/>
                  <a:pt x="6458188" y="2569466"/>
                  <a:pt x="7351123" y="2597370"/>
                </a:cubicBezTo>
                <a:cubicBezTo>
                  <a:pt x="8244058" y="2625274"/>
                  <a:pt x="9061867" y="319956"/>
                  <a:pt x="9823867" y="304931"/>
                </a:cubicBezTo>
                <a:cubicBezTo>
                  <a:pt x="10585867" y="289906"/>
                  <a:pt x="11246982" y="2543708"/>
                  <a:pt x="11923123" y="2507218"/>
                </a:cubicBezTo>
                <a:cubicBezTo>
                  <a:pt x="12599264" y="2470728"/>
                  <a:pt x="13333360" y="120334"/>
                  <a:pt x="13880712" y="85990"/>
                </a:cubicBezTo>
                <a:cubicBezTo>
                  <a:pt x="14428064" y="51646"/>
                  <a:pt x="15557112" y="1468322"/>
                  <a:pt x="15207236" y="2301156"/>
                </a:cubicBezTo>
                <a:cubicBezTo>
                  <a:pt x="14857360" y="3133990"/>
                  <a:pt x="11717062" y="4679455"/>
                  <a:pt x="11781456" y="5082993"/>
                </a:cubicBezTo>
                <a:cubicBezTo>
                  <a:pt x="11845850" y="5486531"/>
                  <a:pt x="15825422" y="4286649"/>
                  <a:pt x="15593602" y="4722384"/>
                </a:cubicBezTo>
                <a:cubicBezTo>
                  <a:pt x="15361782" y="5158119"/>
                  <a:pt x="11860876" y="7137173"/>
                  <a:pt x="10390538" y="7697404"/>
                </a:cubicBezTo>
                <a:cubicBezTo>
                  <a:pt x="8920200" y="8257635"/>
                  <a:pt x="7374735" y="8034401"/>
                  <a:pt x="6771574" y="808377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01662" y="2749539"/>
            <a:ext cx="4213000" cy="15323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Взаимопомощь, поддержка,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выручка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9781" y="5311259"/>
            <a:ext cx="4212999" cy="10556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Умение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руководить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и подчиняться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367" y="7117158"/>
            <a:ext cx="5201498" cy="248578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Воспитание в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себе умения сдерживаться,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справляться с обидами, снимать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конфликты.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43013" y="4647248"/>
            <a:ext cx="6781800" cy="34392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Знания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о том, как наладить отношения в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коллективе, сохранить свое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психическое здоровье, как смотреть на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мир позитивно, как не стать жертвой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«травли», и самому не опуститься до</a:t>
            </a:r>
          </a:p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«травли»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других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92000" y="2781300"/>
            <a:ext cx="4138695" cy="15323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Честность, открытость, готовность прийти на помощь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44600" y="5839063"/>
            <a:ext cx="3049290" cy="10556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Уважение к окружающим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0590" y="7593884"/>
            <a:ext cx="3524402" cy="15323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Характеристики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идеального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21679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Русская народная сказка «Теремок»</a:t>
            </a: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866900"/>
            <a:ext cx="13068300" cy="77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Отношение к человеку в разных системах ценностей 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72100" y="4311148"/>
            <a:ext cx="10591800" cy="8512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Человек человеку –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друг, товарищ и брат  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2100" y="2064116"/>
            <a:ext cx="10591800" cy="8512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Человек человеку –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икона 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2100" y="8693467"/>
            <a:ext cx="10591800" cy="8512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Человек человеку –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зверь 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2100" y="6519027"/>
            <a:ext cx="10591800" cy="8512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Человек человеку –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вещь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9132" y="5905500"/>
            <a:ext cx="2078352" cy="207835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1054" r="22700" b="-87"/>
          <a:stretch/>
        </p:blipFill>
        <p:spPr bwMode="auto">
          <a:xfrm>
            <a:off x="1985615" y="8101421"/>
            <a:ext cx="2205384" cy="20353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2" y="1364919"/>
            <a:ext cx="1906612" cy="2249689"/>
          </a:xfrm>
          <a:prstGeom prst="roundRect">
            <a:avLst/>
          </a:prstGeom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2" y="3692802"/>
            <a:ext cx="2087991" cy="208799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Уклад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90700"/>
            <a:ext cx="8255000" cy="7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072" t="6660" b="7237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42900"/>
            <a:ext cx="18288000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Методические материалы 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38808" y="1700613"/>
            <a:ext cx="4287313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Игры на доверие </a:t>
            </a:r>
            <a:r>
              <a:rPr lang="ru-RU" sz="3200" dirty="0" smtClean="0"/>
              <a:t>и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сплочение коллектива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6440" y="1700613"/>
            <a:ext cx="3803049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Разработка занятия 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для педагогов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73465" y="1700613"/>
            <a:ext cx="2667000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Народные игры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930" y="3510080"/>
            <a:ext cx="4533070" cy="4533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30" y="3510080"/>
            <a:ext cx="4533070" cy="45330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0430" y="3581588"/>
            <a:ext cx="4533070" cy="45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266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Nude and Black French Fashion Aesthetic Marketing plan</dc:title>
  <dc:creator>M A X</dc:creator>
  <cp:lastModifiedBy>ДНВ</cp:lastModifiedBy>
  <cp:revision>26</cp:revision>
  <dcterms:created xsi:type="dcterms:W3CDTF">2006-08-16T00:00:00Z</dcterms:created>
  <dcterms:modified xsi:type="dcterms:W3CDTF">2023-09-25T08:09:29Z</dcterms:modified>
  <dc:identifier>DAFghkXbfgk</dc:identifier>
</cp:coreProperties>
</file>