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14"/>
  </p:notesMasterIdLst>
  <p:sldIdLst>
    <p:sldId id="302" r:id="rId2"/>
    <p:sldId id="305" r:id="rId3"/>
    <p:sldId id="306" r:id="rId4"/>
    <p:sldId id="260" r:id="rId5"/>
    <p:sldId id="303" r:id="rId6"/>
    <p:sldId id="257" r:id="rId7"/>
    <p:sldId id="307" r:id="rId8"/>
    <p:sldId id="308" r:id="rId9"/>
    <p:sldId id="311" r:id="rId10"/>
    <p:sldId id="301" r:id="rId11"/>
    <p:sldId id="259" r:id="rId12"/>
    <p:sldId id="258" r:id="rId13"/>
  </p:sldIdLst>
  <p:sldSz cx="9144000" cy="5143500" type="screen16x9"/>
  <p:notesSz cx="6858000" cy="9144000"/>
  <p:embeddedFontLst>
    <p:embeddedFont>
      <p:font typeface="Montserrat" panose="020B0604020202020204" charset="-52"/>
      <p:regular r:id="rId15"/>
      <p:bold r:id="rId16"/>
      <p:italic r:id="rId17"/>
      <p:boldItalic r:id="rId18"/>
    </p:embeddedFont>
    <p:embeddedFont>
      <p:font typeface="Arial Unicode MS" panose="020B0604020202020204" pitchFamily="34" charset="-128"/>
      <p:regular r:id="rId19"/>
    </p:embeddedFont>
    <p:embeddedFont>
      <p:font typeface="Fira Sans Medium" panose="020B060402020202020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Arial Black" panose="020B0A04020102020204" pitchFamily="34" charset="0"/>
      <p:bold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782"/>
    <a:srgbClr val="A564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BB713A6-5156-4448-B144-822046962AE8}">
  <a:tblStyle styleId="{BBB713A6-5156-4448-B144-822046962AE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886E1FF-FDF2-4410-8487-3ABA108AFFFD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935049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5972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631400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80370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3788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18678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654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95873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8688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2014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8085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26784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9977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1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680600" y="0"/>
            <a:ext cx="34632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685800" y="2897794"/>
            <a:ext cx="45054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None/>
              <a:defRPr sz="40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None/>
              <a:defRPr sz="48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6101100" y="2863389"/>
            <a:ext cx="2446500" cy="143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None/>
              <a:defRPr sz="2200">
                <a:solidFill>
                  <a:schemeClr val="accent4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/>
          <p:nvPr/>
        </p:nvSpPr>
        <p:spPr>
          <a:xfrm>
            <a:off x="0" y="0"/>
            <a:ext cx="27678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65234" y="1146050"/>
            <a:ext cx="4809000" cy="325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▣"/>
              <a:defRPr sz="3000"/>
            </a:lvl1pPr>
            <a:lvl2pPr marL="914400" lvl="1" indent="-419100" rtl="0">
              <a:spcBef>
                <a:spcPts val="0"/>
              </a:spcBef>
              <a:spcAft>
                <a:spcPts val="0"/>
              </a:spcAft>
              <a:buSzPts val="3000"/>
              <a:buChar char="□"/>
              <a:defRPr sz="3000"/>
            </a:lvl2pPr>
            <a:lvl3pPr marL="1371600" lvl="2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3pPr>
            <a:lvl4pPr marL="1828800" lvl="3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4pPr>
            <a:lvl5pPr marL="2286000" lvl="4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5pPr>
            <a:lvl6pPr marL="2743200" lvl="5" indent="-419100" rtl="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6pPr>
            <a:lvl7pPr marL="3200400" lvl="6" indent="-419100" rtl="0">
              <a:spcBef>
                <a:spcPts val="0"/>
              </a:spcBef>
              <a:spcAft>
                <a:spcPts val="0"/>
              </a:spcAft>
              <a:buSzPts val="3000"/>
              <a:buChar char="●"/>
              <a:defRPr sz="3000"/>
            </a:lvl7pPr>
            <a:lvl8pPr marL="3657600" lvl="7" indent="-419100" rtl="0">
              <a:spcBef>
                <a:spcPts val="0"/>
              </a:spcBef>
              <a:spcAft>
                <a:spcPts val="0"/>
              </a:spcAft>
              <a:buSzPts val="3000"/>
              <a:buChar char="○"/>
              <a:defRPr sz="3000"/>
            </a:lvl8pPr>
            <a:lvl9pPr marL="4114800" lvl="8" indent="-419100">
              <a:spcBef>
                <a:spcPts val="0"/>
              </a:spcBef>
              <a:spcAft>
                <a:spcPts val="0"/>
              </a:spcAft>
              <a:buSzPts val="3000"/>
              <a:buChar char="■"/>
              <a:defRPr sz="3000"/>
            </a:lvl9pPr>
          </a:lstStyle>
          <a:p>
            <a:endParaRPr/>
          </a:p>
        </p:txBody>
      </p:sp>
      <p:grpSp>
        <p:nvGrpSpPr>
          <p:cNvPr id="20" name="Google Shape;20;p4"/>
          <p:cNvGrpSpPr/>
          <p:nvPr/>
        </p:nvGrpSpPr>
        <p:grpSpPr>
          <a:xfrm>
            <a:off x="801025" y="1121365"/>
            <a:ext cx="1957200" cy="922385"/>
            <a:chOff x="801025" y="1190353"/>
            <a:chExt cx="1957200" cy="1229847"/>
          </a:xfrm>
        </p:grpSpPr>
        <p:sp>
          <p:nvSpPr>
            <p:cNvPr id="21" name="Google Shape;21;p4"/>
            <p:cNvSpPr txBox="1"/>
            <p:nvPr/>
          </p:nvSpPr>
          <p:spPr>
            <a:xfrm>
              <a:off x="801025" y="1190353"/>
              <a:ext cx="1957200" cy="871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400" b="1">
                  <a:solidFill>
                    <a:schemeClr val="dk1"/>
                  </a:solidFill>
                </a:rPr>
                <a:t>‘’</a:t>
              </a:r>
              <a:endParaRPr sz="9400" b="1">
                <a:solidFill>
                  <a:schemeClr val="dk1"/>
                </a:solidFill>
              </a:endParaRPr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1397400" y="1396000"/>
              <a:ext cx="772200" cy="1024200"/>
            </a:xfrm>
            <a:prstGeom prst="rect">
              <a:avLst/>
            </a:prstGeom>
            <a:noFill/>
            <a:ln w="76200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691200" y="152400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▣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□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0"/>
            <a:ext cx="1005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6"/>
          <p:cNvSpPr/>
          <p:nvPr/>
        </p:nvSpPr>
        <p:spPr>
          <a:xfrm>
            <a:off x="813273" y="1205841"/>
            <a:ext cx="1533600" cy="10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1"/>
          </p:nvPr>
        </p:nvSpPr>
        <p:spPr>
          <a:xfrm>
            <a:off x="691200" y="1393425"/>
            <a:ext cx="3767400" cy="29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2"/>
          </p:nvPr>
        </p:nvSpPr>
        <p:spPr>
          <a:xfrm>
            <a:off x="4685500" y="1393425"/>
            <a:ext cx="3767400" cy="291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▣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□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1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-4" y="5040225"/>
            <a:ext cx="9144000" cy="10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sldNum" idx="12"/>
          </p:nvPr>
        </p:nvSpPr>
        <p:spPr>
          <a:xfrm>
            <a:off x="4297650" y="477748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91200" y="628125"/>
            <a:ext cx="7761600" cy="4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1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91200" y="1511100"/>
            <a:ext cx="7761600" cy="28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▣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□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●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○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■"/>
              <a:defRPr sz="24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algn="r">
              <a:buNone/>
              <a:defRPr sz="1200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url.ru/fqKy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kurl.ru/uSjhL" TargetMode="External"/><Relationship Id="rId4" Type="http://schemas.openxmlformats.org/officeDocument/2006/relationships/hyperlink" Target="https://kurl.ru/RqXf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2876765" y="1109609"/>
            <a:ext cx="6149570" cy="21930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«Культурная идентичность педагога как профессиональная компетенция в сфере духовно-нравственного воспитания»</a:t>
            </a:r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599416" y="3682438"/>
            <a:ext cx="323170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Соколова Марина Евгеньевна, старший методист Центра методического сопровождения системы духовно-нравственного воспитания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ОЦДиК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1254" y="1109609"/>
            <a:ext cx="1181528" cy="1052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25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/>
        </p:nvSpPr>
        <p:spPr>
          <a:xfrm>
            <a:off x="691200" y="1141034"/>
            <a:ext cx="2226661" cy="2665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spcBef>
                <a:spcPts val="600"/>
              </a:spcBef>
              <a:buClr>
                <a:prstClr val="black"/>
              </a:buClr>
              <a:buSzPts val="1100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algn="ctr">
              <a:spcBef>
                <a:spcPts val="600"/>
              </a:spcBef>
              <a:buClr>
                <a:prstClr val="black"/>
              </a:buClr>
              <a:buSzPts val="1100"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endParaRPr lang="ru-RU" sz="2800" dirty="0" smtClean="0">
              <a:solidFill>
                <a:schemeClr val="accent2">
                  <a:lumMod val="50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algn="ctr">
              <a:spcBef>
                <a:spcPts val="600"/>
              </a:spcBef>
              <a:buClr>
                <a:prstClr val="black"/>
              </a:buClr>
              <a:buSzPts val="1100"/>
            </a:pPr>
            <a:endParaRPr sz="2800" dirty="0">
              <a:solidFill>
                <a:schemeClr val="bg1"/>
              </a:solidFill>
              <a:latin typeface="+mn-lt"/>
              <a:ea typeface="Montserrat"/>
              <a:cs typeface="Montserrat"/>
              <a:sym typeface="Montserrat"/>
            </a:endParaRPr>
          </a:p>
          <a:p>
            <a:pPr algn="ctr">
              <a:spcBef>
                <a:spcPts val="600"/>
              </a:spcBef>
            </a:pPr>
            <a:endParaRPr sz="2800" dirty="0">
              <a:solidFill>
                <a:schemeClr val="accent2">
                  <a:lumMod val="50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fld id="{00000000-1234-1234-1234-123412341234}" type="slidenum">
              <a:rPr lang="en">
                <a:solidFill>
                  <a:srgbClr val="F0A22E"/>
                </a:solidFill>
              </a:rPr>
              <a:pPr/>
              <a:t>10</a:t>
            </a:fld>
            <a:endParaRPr>
              <a:solidFill>
                <a:srgbClr val="F0A22E"/>
              </a:solidFill>
            </a:endParaRPr>
          </a:p>
        </p:txBody>
      </p:sp>
      <p:sp>
        <p:nvSpPr>
          <p:cNvPr id="9" name="Google Shape;99;p16"/>
          <p:cNvSpPr txBox="1">
            <a:spLocks noGrp="1"/>
          </p:cNvSpPr>
          <p:nvPr>
            <p:ph type="title"/>
          </p:nvPr>
        </p:nvSpPr>
        <p:spPr>
          <a:xfrm>
            <a:off x="691200" y="31914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</a:rPr>
              <a:t>Тематика </a:t>
            </a:r>
            <a:r>
              <a:rPr lang="ru-RU" sz="4000" dirty="0">
                <a:solidFill>
                  <a:schemeClr val="accent2">
                    <a:lumMod val="50000"/>
                  </a:schemeClr>
                </a:solidFill>
              </a:rPr>
              <a:t>мастерских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136226" y="2623640"/>
            <a:ext cx="369489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Счастье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3803" y="3726245"/>
            <a:ext cx="463701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Рождество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3275" y="2128578"/>
            <a:ext cx="4637018" cy="9079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prstClr val="black"/>
              </a:buClr>
              <a:buSzPts val="1100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Мы забыли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часы </a:t>
            </a:r>
          </a:p>
          <a:p>
            <a:pPr>
              <a:spcBef>
                <a:spcPts val="600"/>
              </a:spcBef>
              <a:buClr>
                <a:prstClr val="black"/>
              </a:buClr>
              <a:buSzPts val="1100"/>
            </a:pP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ea typeface="Montserrat"/>
                <a:cs typeface="Montserrat"/>
                <a:sym typeface="Montserrat"/>
                <a:hlinkClick r:id="rId3"/>
              </a:rPr>
              <a:t>https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ea typeface="Montserrat"/>
                <a:cs typeface="Montserrat"/>
                <a:sym typeface="Montserrat"/>
                <a:hlinkClick r:id="rId3"/>
              </a:rPr>
              <a:t>://kurl.ru/fqKyk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36225" y="3181917"/>
            <a:ext cx="369489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prstClr val="black"/>
              </a:buClr>
              <a:buSzPts val="1100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Пасха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3803" y="3147542"/>
            <a:ext cx="4637018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Прощение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  <a:hlinkClick r:id="rId4"/>
              </a:rPr>
              <a:t>https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  <a:hlinkClick r:id="rId4"/>
              </a:rPr>
              <a:t>://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  <a:hlinkClick r:id="rId4"/>
              </a:rPr>
              <a:t>kurl.ru/RqXfE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   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43803" y="1572133"/>
            <a:ext cx="462649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Пост</a:t>
            </a:r>
            <a:endParaRPr lang="ru-RU" sz="2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136225" y="2033798"/>
            <a:ext cx="369489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>
                <a:prstClr val="black"/>
              </a:buClr>
              <a:buSzPts val="1100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Неувядаемый цвет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136225" y="3740194"/>
            <a:ext cx="369489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Древняя книга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3803" y="1027818"/>
            <a:ext cx="462649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Взросление 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  <a:hlinkClick r:id="rId5"/>
              </a:rPr>
              <a:t>https</a:t>
            </a:r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  <a:hlinkClick r:id="rId5"/>
              </a:rPr>
              <a:t>://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  <a:hlinkClick r:id="rId5"/>
              </a:rPr>
              <a:t>kurl.ru/uSjhL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 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136224" y="4270561"/>
            <a:ext cx="3694897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Человек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3803" y="4270560"/>
            <a:ext cx="4626490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Учитель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36228" y="1027818"/>
            <a:ext cx="3694897" cy="90794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Наше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сокровище </a:t>
            </a:r>
          </a:p>
          <a:p>
            <a:pPr>
              <a:spcBef>
                <a:spcPts val="600"/>
              </a:spcBef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(в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разработке)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+mn-lt"/>
              <a:ea typeface="Montserrat"/>
              <a:cs typeface="Montserrat"/>
              <a:sym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1702117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4" name="Прямоугольник 3"/>
          <p:cNvSpPr/>
          <p:nvPr/>
        </p:nvSpPr>
        <p:spPr>
          <a:xfrm>
            <a:off x="74772" y="1246209"/>
            <a:ext cx="5486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«…стоит задуматься как жить дальше»</a:t>
            </a: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«…время – это важно»</a:t>
            </a: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«…взрослым есть над чем задуматься»</a:t>
            </a: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«…необходимо отвечать на все вопросы детей, даже если они кажутся нам незначительными»</a:t>
            </a: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«…мы должны слушать и слышать наших детей»</a:t>
            </a: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«…как важно не потерять себя и сохранить ценностные ориентиры»</a:t>
            </a:r>
          </a:p>
          <a:p>
            <a:pPr algn="ctr"/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+mn-lt"/>
                <a:ea typeface="Montserrat"/>
                <a:cs typeface="Montserrat"/>
                <a:sym typeface="Montserrat"/>
              </a:rPr>
              <a:t>«…время – это бесценный ресурс, данный нам Богом»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294" y="195182"/>
            <a:ext cx="1083356" cy="1080063"/>
          </a:xfrm>
          <a:prstGeom prst="rect">
            <a:avLst/>
          </a:prstGeom>
        </p:spPr>
      </p:pic>
      <p:sp>
        <p:nvSpPr>
          <p:cNvPr id="10" name="Google Shape;99;p16"/>
          <p:cNvSpPr txBox="1">
            <a:spLocks/>
          </p:cNvSpPr>
          <p:nvPr/>
        </p:nvSpPr>
        <p:spPr>
          <a:xfrm>
            <a:off x="5755320" y="300835"/>
            <a:ext cx="3212980" cy="96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Montserrat"/>
              <a:buNone/>
              <a:defRPr sz="40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ontserrat"/>
              <a:buNone/>
              <a:defRPr sz="48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Итоги</a:t>
            </a:r>
          </a:p>
        </p:txBody>
      </p:sp>
      <p:sp>
        <p:nvSpPr>
          <p:cNvPr id="14" name="Google Shape;100;p16"/>
          <p:cNvSpPr txBox="1">
            <a:spLocks/>
          </p:cNvSpPr>
          <p:nvPr/>
        </p:nvSpPr>
        <p:spPr>
          <a:xfrm>
            <a:off x="5892495" y="1476401"/>
            <a:ext cx="2938630" cy="3282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ontserrat"/>
              <a:buNone/>
              <a:defRPr sz="2200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ontserrat"/>
              <a:buNone/>
              <a:defRPr sz="2200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ontserrat"/>
              <a:buNone/>
              <a:defRPr sz="2200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ontserrat"/>
              <a:buNone/>
              <a:defRPr sz="2200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ontserrat"/>
              <a:buNone/>
              <a:defRPr sz="2200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ontserrat"/>
              <a:buNone/>
              <a:defRPr sz="2200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ontserrat"/>
              <a:buNone/>
              <a:defRPr sz="2200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ontserrat"/>
              <a:buNone/>
              <a:defRPr sz="2200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200"/>
              <a:buFont typeface="Montserrat"/>
              <a:buNone/>
              <a:defRPr sz="2200" b="0" i="0" u="none" strike="noStrike" cap="none">
                <a:solidFill>
                  <a:schemeClr val="accent4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>
              <a:spcBef>
                <a:spcPts val="600"/>
              </a:spcBef>
              <a:buClr>
                <a:schemeClr val="accent2">
                  <a:lumMod val="50000"/>
                </a:schemeClr>
              </a:buClr>
              <a:buSzPts val="2400"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  <a:sym typeface="Arial"/>
              </a:rPr>
              <a:t>э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  <a:sym typeface="Arial"/>
              </a:rPr>
              <a:t>лектронная база методических материалов</a:t>
            </a:r>
          </a:p>
          <a:p>
            <a:pPr>
              <a:spcBef>
                <a:spcPts val="600"/>
              </a:spcBef>
              <a:buClr>
                <a:schemeClr val="accent2">
                  <a:lumMod val="50000"/>
                </a:schemeClr>
              </a:buClr>
              <a:buSzPts val="2400"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интерес участников к работе в мастерских</a:t>
            </a:r>
          </a:p>
          <a:p>
            <a:pPr marL="76200" indent="0">
              <a:spcBef>
                <a:spcPts val="600"/>
              </a:spcBef>
              <a:buSzPts val="2400"/>
            </a:pPr>
            <a:endParaRPr lang="ru-RU" sz="2400" dirty="0">
              <a:solidFill>
                <a:schemeClr val="accent2">
                  <a:lumMod val="50000"/>
                </a:schemeClr>
              </a:solidFill>
              <a:latin typeface="+mn-lt"/>
              <a:sym typeface="Arial"/>
            </a:endParaRPr>
          </a:p>
          <a:p>
            <a:pPr>
              <a:buSzPts val="2400"/>
              <a:buFont typeface="Montserrat"/>
              <a:buChar char="▣"/>
            </a:pPr>
            <a:endParaRPr lang="en-US" sz="2800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0" y="0"/>
            <a:ext cx="9144000" cy="196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Прямоугольник 7"/>
          <p:cNvSpPr/>
          <p:nvPr/>
        </p:nvSpPr>
        <p:spPr>
          <a:xfrm>
            <a:off x="582500" y="2136247"/>
            <a:ext cx="8092440" cy="26412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750"/>
              </a:spcBef>
              <a:buClrTx/>
              <a:defRPr/>
            </a:pP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Montserrat" panose="020B0604020202020204" charset="-52"/>
                <a:cs typeface="Arial" panose="020B0604020202020204" pitchFamily="34" charset="0"/>
              </a:rPr>
              <a:t>Центр методического сопровождения </a:t>
            </a:r>
          </a:p>
          <a:p>
            <a:pPr algn="ctr">
              <a:lnSpc>
                <a:spcPct val="90000"/>
              </a:lnSpc>
              <a:spcBef>
                <a:spcPts val="750"/>
              </a:spcBef>
              <a:buClrTx/>
              <a:defRPr/>
            </a:pP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Montserrat" panose="020B0604020202020204" charset="-52"/>
                <a:cs typeface="Arial" panose="020B0604020202020204" pitchFamily="34" charset="0"/>
              </a:rPr>
              <a:t>системы духовно-нравственного воспитания</a:t>
            </a:r>
          </a:p>
          <a:p>
            <a:pPr algn="ctr">
              <a:lnSpc>
                <a:spcPct val="90000"/>
              </a:lnSpc>
              <a:spcBef>
                <a:spcPts val="750"/>
              </a:spcBef>
              <a:buClrTx/>
              <a:defRPr/>
            </a:pPr>
            <a:r>
              <a:rPr lang="ru-RU" sz="2100" dirty="0">
                <a:solidFill>
                  <a:schemeClr val="accent2">
                    <a:lumMod val="50000"/>
                  </a:schemeClr>
                </a:solidFill>
                <a:latin typeface="Montserrat" panose="020B0604020202020204" charset="-52"/>
                <a:cs typeface="Arial" panose="020B0604020202020204" pitchFamily="34" charset="0"/>
              </a:rPr>
              <a:t>г. Калининград, ул. Спортивная, 2-4</a:t>
            </a: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Montserrat" panose="020B0604020202020204" charset="-52"/>
                <a:cs typeface="Arial" panose="020B0604020202020204" pitchFamily="34" charset="0"/>
              </a:rPr>
              <a:t/>
            </a:r>
            <a:b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Montserrat" panose="020B0604020202020204" charset="-52"/>
                <a:cs typeface="Arial" panose="020B0604020202020204" pitchFamily="34" charset="0"/>
              </a:rPr>
            </a:br>
            <a:endParaRPr lang="en-US" sz="2100" b="1" dirty="0">
              <a:solidFill>
                <a:schemeClr val="accent2">
                  <a:lumMod val="50000"/>
                </a:schemeClr>
              </a:solidFill>
              <a:latin typeface="Montserrat" panose="020B0604020202020204" charset="-52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ts val="750"/>
              </a:spcBef>
              <a:buClrTx/>
              <a:defRPr/>
            </a:pP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Montserrat" panose="020B0604020202020204" charset="-52"/>
                <a:cs typeface="Arial" panose="020B0604020202020204" pitchFamily="34" charset="0"/>
              </a:rPr>
              <a:t>☎ (84012) 67-13-07 </a:t>
            </a:r>
            <a:endParaRPr lang="en-US" sz="2100" b="1" dirty="0">
              <a:solidFill>
                <a:schemeClr val="accent2">
                  <a:lumMod val="50000"/>
                </a:schemeClr>
              </a:solidFill>
              <a:latin typeface="Montserrat" panose="020B0604020202020204" charset="-52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ts val="750"/>
              </a:spcBef>
              <a:buClrTx/>
              <a:defRPr/>
            </a:pPr>
            <a:r>
              <a:rPr lang="ru-RU" sz="2100" b="1" dirty="0">
                <a:solidFill>
                  <a:schemeClr val="accent2">
                    <a:lumMod val="50000"/>
                  </a:schemeClr>
                </a:solidFill>
                <a:latin typeface="Montserrat" panose="020B0604020202020204" charset="-52"/>
                <a:cs typeface="Arial" panose="020B0604020202020204" pitchFamily="34" charset="0"/>
              </a:rPr>
              <a:t>✉ metodsistema@mail.ru</a:t>
            </a:r>
            <a:endParaRPr lang="en-US" sz="2100" b="1" dirty="0">
              <a:solidFill>
                <a:schemeClr val="accent2">
                  <a:lumMod val="50000"/>
                </a:schemeClr>
              </a:solidFill>
              <a:latin typeface="Montserrat" panose="020B0604020202020204" charset="-52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  <a:spcBef>
                <a:spcPts val="750"/>
              </a:spcBef>
              <a:buClrTx/>
              <a:defRPr/>
            </a:pPr>
            <a:r>
              <a:rPr lang="en-US" sz="2100" b="1" dirty="0">
                <a:solidFill>
                  <a:schemeClr val="accent2">
                    <a:lumMod val="50000"/>
                  </a:schemeClr>
                </a:solidFill>
                <a:latin typeface="Montserrat" panose="020B0604020202020204" charset="-52"/>
                <a:cs typeface="Arial" panose="020B0604020202020204" pitchFamily="34" charset="0"/>
              </a:rPr>
              <a:t>@ </a:t>
            </a:r>
            <a:r>
              <a:rPr lang="en-US" sz="2100" b="1" u="sng" dirty="0">
                <a:solidFill>
                  <a:schemeClr val="accent2">
                    <a:lumMod val="50000"/>
                  </a:schemeClr>
                </a:solidFill>
                <a:latin typeface="Montserrat" panose="020B0604020202020204" charset="-52"/>
                <a:cs typeface="Arial" panose="020B0604020202020204" pitchFamily="34" charset="0"/>
              </a:rPr>
              <a:t>https://metodsistema.ru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86869" y="312581"/>
            <a:ext cx="7883701" cy="83351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3200" b="1" dirty="0">
                <a:solidFill>
                  <a:schemeClr val="bg1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НАШИ КОНТАКТЫ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000" y="953848"/>
            <a:ext cx="1188000" cy="9119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2944827" y="205550"/>
            <a:ext cx="5611948" cy="4119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Современный национальный воспитательный идеал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Arial Unicode MS" panose="020B0604020202020204" pitchFamily="34" charset="-128"/>
                <a:cs typeface="Arial Unicode MS" panose="020B0604020202020204" pitchFamily="34" charset="-128"/>
              </a:rPr>
              <a:t>Р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оссийской Федерации — высоконравственный, творческий, компетентный гражданин России, принимающий судьбу Отечества как свою личную, осознающий ответственность за настоящее и будущее своей страны,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укоренённый в духовных и культурных традициях многонационального народа Российской Федерации</a:t>
            </a:r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7647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6857" y="0"/>
            <a:ext cx="3451339" cy="51435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730947" y="309592"/>
            <a:ext cx="3211033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</a:pPr>
            <a:r>
              <a:rPr lang="ru-RU" sz="2400" kern="1200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Указ Президента РФ от 9 ноября 2022 г. № 809 </a:t>
            </a:r>
          </a:p>
          <a:p>
            <a:pPr algn="ctr">
              <a:buClrTx/>
              <a:buFontTx/>
              <a:buNone/>
            </a:pPr>
            <a:r>
              <a:rPr lang="ru-RU" sz="2400" kern="1200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“Об утверждении Основ государственной политики по сохранению и укреплению </a:t>
            </a:r>
            <a:r>
              <a:rPr lang="ru-RU" sz="2400" b="1" kern="1200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традиционных российских духовно-нравственных ценностей</a:t>
            </a:r>
            <a:r>
              <a:rPr lang="ru-RU" sz="2400" kern="1200" dirty="0" smtClean="0">
                <a:solidFill>
                  <a:schemeClr val="accent2">
                    <a:lumMod val="50000"/>
                  </a:schemeClr>
                </a:solidFill>
                <a:latin typeface="Calibri"/>
                <a:ea typeface="+mn-ea"/>
                <a:cs typeface="+mn-cs"/>
              </a:rPr>
              <a:t>”</a:t>
            </a:r>
            <a:endParaRPr lang="ru-RU" sz="2400" kern="1200" dirty="0">
              <a:solidFill>
                <a:schemeClr val="accent2">
                  <a:lumMod val="50000"/>
                </a:scheme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720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2950451" y="396909"/>
            <a:ext cx="5880674" cy="399310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Мы живем в век распространяющегося все шире чувства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+mn-lt"/>
              </a:rPr>
              <a:t>смыслоутраты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. В такой век воспитание должно быть направлено на то, чтобы не только передавать знания, но и оттачивать совесть так, чтобы человеку хватило чуткости расслышать требование, содержащееся в каждой отдельной ситуации</a:t>
            </a:r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6924597" y="3773084"/>
            <a:ext cx="163217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В.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Франкл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852755" y="101030"/>
            <a:ext cx="7849456" cy="10291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Наш научный руководитель, </a:t>
            </a:r>
            <a:b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</a:b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учитель, друг  </a:t>
            </a:r>
            <a:endParaRPr sz="32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5303" y="1352560"/>
            <a:ext cx="2847079" cy="357256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5474" y="1364753"/>
            <a:ext cx="2651990" cy="356037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07582" y="1130158"/>
            <a:ext cx="1715785" cy="2224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326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/>
        </p:nvSpPr>
        <p:spPr>
          <a:xfrm>
            <a:off x="288482" y="3085965"/>
            <a:ext cx="4572000" cy="1672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6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создает условия для восхождения каждого участника к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новому знанию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 и </a:t>
            </a:r>
            <a:r>
              <a:rPr lang="ru-RU" sz="2000" b="1" u="sng" dirty="0">
                <a:solidFill>
                  <a:schemeClr val="accent2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новому ценностному </a:t>
            </a:r>
            <a:r>
              <a:rPr lang="ru-RU" sz="2000" b="1" u="sng" dirty="0" smtClean="0">
                <a:solidFill>
                  <a:schemeClr val="accent2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опыту</a:t>
            </a:r>
            <a:endParaRPr sz="2000" dirty="0">
              <a:solidFill>
                <a:schemeClr val="accent2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000" dirty="0">
              <a:solidFill>
                <a:schemeClr val="accent2">
                  <a:lumMod val="50000"/>
                </a:schemeClr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9" name="Google Shape;69;p12"/>
          <p:cNvSpPr txBox="1"/>
          <p:nvPr/>
        </p:nvSpPr>
        <p:spPr>
          <a:xfrm>
            <a:off x="4658319" y="2986885"/>
            <a:ext cx="4572000" cy="222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>
              <a:spcBef>
                <a:spcPts val="600"/>
              </a:spcBef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Montserrat"/>
                <a:ea typeface="Montserrat"/>
                <a:cs typeface="Montserrat"/>
                <a:sym typeface="Montserrat"/>
              </a:rPr>
              <a:t>продукт – индивидуальное или коллективное открытие на основе творческой познавательно-рефлексивной деятельности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9" name="Google Shape;99;p16"/>
          <p:cNvSpPr txBox="1">
            <a:spLocks noGrp="1"/>
          </p:cNvSpPr>
          <p:nvPr>
            <p:ph type="title"/>
          </p:nvPr>
        </p:nvSpPr>
        <p:spPr>
          <a:xfrm>
            <a:off x="979682" y="218513"/>
            <a:ext cx="7761600" cy="9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Технология педагогической мастерской ценностно-смысловых ориентаций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468" y="1187513"/>
            <a:ext cx="1794657" cy="1800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319" y="1258885"/>
            <a:ext cx="1728000" cy="172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739739" y="1089061"/>
            <a:ext cx="1756881" cy="2568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1135497" y="121578"/>
            <a:ext cx="7421278" cy="10291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Проект «Разговоры о важном» 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Прямоугольник 1"/>
          <p:cNvSpPr/>
          <p:nvPr/>
        </p:nvSpPr>
        <p:spPr>
          <a:xfrm>
            <a:off x="1118601" y="1248310"/>
            <a:ext cx="77125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2">
                    <a:lumMod val="50000"/>
                  </a:schemeClr>
                </a:solidFill>
              </a:rPr>
              <a:t>С 1 сентября 2022 года в жизни школ Калининградской области, как и во всех общеобразовательных организациях, колледжах Российской Федерации появились обязательные еженедельные ритуалы подъема флага и исполнения гимна России. Стартовали и обязательные еженедельные занятия в рамках проекта «Разговоры о важном»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72779" y="3458356"/>
            <a:ext cx="774671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Как предотвратить формализацию этих классных часов, не потерять главного, заложенного в замысле проекта?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60288" y="1150706"/>
            <a:ext cx="1654139" cy="19520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373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1384" y="1150706"/>
            <a:ext cx="1561672" cy="2202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1135497" y="121578"/>
            <a:ext cx="7421278" cy="10291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Методическая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лаборатория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27415" y="1143975"/>
            <a:ext cx="267128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Цель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n-lt"/>
              </a:rPr>
              <a:t>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359295" y="1143976"/>
            <a:ext cx="4471830" cy="5847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anchor="t">
            <a:spAutoFit/>
          </a:bodyPr>
          <a:lstStyle/>
          <a:p>
            <a:pPr lvl="0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n-lt"/>
                <a:ea typeface="Fira Sans Medium"/>
                <a:cs typeface="Fira Sans Medium"/>
                <a:sym typeface="Fira Sans Medium"/>
              </a:rPr>
              <a:t>Задействуем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Fira Sans Medium"/>
                <a:cs typeface="Fira Sans Medium"/>
                <a:sym typeface="Fira Sans Medium"/>
              </a:rPr>
              <a:t>ресурсы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+mn-lt"/>
                <a:ea typeface="Fira Sans Medium"/>
                <a:cs typeface="Fira Sans Medium"/>
                <a:sym typeface="Fira Sans Medium"/>
              </a:rPr>
              <a:t>:</a:t>
            </a:r>
            <a:endParaRPr lang="ru-RU" dirty="0">
              <a:solidFill>
                <a:schemeClr val="accent2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28946" y="1817266"/>
            <a:ext cx="386821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lvl="1">
              <a:buSzPts val="2499"/>
            </a:pP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+mn-lt"/>
                <a:ea typeface="Fira Sans Medium"/>
                <a:cs typeface="Fira Sans Medium"/>
              </a:rPr>
              <a:t>освоение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Fira Sans Medium"/>
                <a:cs typeface="Fira Sans Medium"/>
              </a:rPr>
              <a:t>педагогами:</a:t>
            </a:r>
          </a:p>
          <a:p>
            <a:pPr marL="612775" lvl="1" indent="-342900">
              <a:buSzPts val="2499"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Fira Sans Medium"/>
                <a:cs typeface="Fira Sans Medium"/>
              </a:rPr>
              <a:t>ценностного содержания материалов проекта</a:t>
            </a:r>
          </a:p>
          <a:p>
            <a:pPr marL="612775" lvl="1" indent="-342900">
              <a:buSzPts val="2499"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Fira Sans Medium"/>
                <a:cs typeface="Fira Sans Medium"/>
              </a:rPr>
              <a:t> эффективных диалоговых технологий и методик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259125" y="1892426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marL="612775" lvl="1" indent="-342900">
              <a:buSzPts val="2499"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Fira Sans Medium"/>
                <a:cs typeface="Fira Sans Medium"/>
              </a:rPr>
              <a:t>Центр методического сопровождения системы духовно-нравственного воспитания</a:t>
            </a:r>
          </a:p>
          <a:p>
            <a:pPr marL="612775" lvl="1" indent="-342900">
              <a:buSzPts val="2499"/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Fira Sans Medium"/>
                <a:cs typeface="Fira Sans Medium"/>
              </a:rPr>
              <a:t>социальные партнеры в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Fira Sans Medium"/>
                <a:cs typeface="Fira Sans Medium"/>
              </a:rPr>
              <a:t>т.ч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+mn-lt"/>
                <a:ea typeface="Fira Sans Medium"/>
                <a:cs typeface="Fira Sans Medium"/>
              </a:rPr>
              <a:t>. Калининградская Митрополия РПЦ</a:t>
            </a:r>
          </a:p>
        </p:txBody>
      </p:sp>
    </p:spTree>
    <p:extLst>
      <p:ext uri="{BB962C8B-B14F-4D97-AF65-F5344CB8AC3E}">
        <p14:creationId xmlns:p14="http://schemas.microsoft.com/office/powerpoint/2010/main" val="30341462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1135497" y="121578"/>
            <a:ext cx="7421278" cy="10291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ru-RU" sz="3600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Методическая </a:t>
            </a:r>
            <a:r>
              <a:rPr lang="ru-RU" sz="3600" dirty="0" smtClean="0">
                <a:solidFill>
                  <a:schemeClr val="accent2">
                    <a:lumMod val="50000"/>
                  </a:schemeClr>
                </a:solidFill>
                <a:latin typeface="+mj-lt"/>
              </a:rPr>
              <a:t>лаборатория</a:t>
            </a:r>
            <a:endParaRPr lang="ru-RU" sz="3600" dirty="0">
              <a:solidFill>
                <a:schemeClr val="accent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8556775" y="4758433"/>
            <a:ext cx="548700" cy="3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368" y="1452995"/>
            <a:ext cx="1302843" cy="13004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312" y="1452995"/>
            <a:ext cx="1227102" cy="1227102"/>
          </a:xfrm>
          <a:prstGeom prst="rect">
            <a:avLst/>
          </a:prstGeom>
        </p:spPr>
      </p:pic>
      <p:sp>
        <p:nvSpPr>
          <p:cNvPr id="10" name="Google Shape;293;p19"/>
          <p:cNvSpPr txBox="1"/>
          <p:nvPr/>
        </p:nvSpPr>
        <p:spPr>
          <a:xfrm>
            <a:off x="633040" y="2754387"/>
            <a:ext cx="1623564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Fira Sans Medium"/>
                <a:cs typeface="Fira Sans Medium"/>
              </a:rPr>
              <a:t>встречи проходят 1 раз в месяц в несколько потоков (1 представитель от школы)</a:t>
            </a:r>
          </a:p>
        </p:txBody>
      </p:sp>
      <p:sp>
        <p:nvSpPr>
          <p:cNvPr id="11" name="Google Shape;299;p19"/>
          <p:cNvSpPr txBox="1"/>
          <p:nvPr/>
        </p:nvSpPr>
        <p:spPr>
          <a:xfrm>
            <a:off x="2655698" y="2808842"/>
            <a:ext cx="1623757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Fira Sans Medium"/>
                <a:cs typeface="Fira Sans Medium"/>
              </a:rPr>
              <a:t>тема встречи – одна из тем проекта на следующий месяц: выбирается по глубине ценностного содержания / полемичности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2515" y="1452995"/>
            <a:ext cx="1229351" cy="1229351"/>
          </a:xfrm>
          <a:prstGeom prst="rect">
            <a:avLst/>
          </a:prstGeom>
        </p:spPr>
      </p:pic>
      <p:sp>
        <p:nvSpPr>
          <p:cNvPr id="14" name="Google Shape;296;p19"/>
          <p:cNvSpPr txBox="1"/>
          <p:nvPr/>
        </p:nvSpPr>
        <p:spPr>
          <a:xfrm>
            <a:off x="4678549" y="2860213"/>
            <a:ext cx="1383204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Fira Sans Medium"/>
                <a:cs typeface="Fira Sans Medium"/>
              </a:rPr>
              <a:t>интерактивный формат в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+mn-lt"/>
                <a:ea typeface="Fira Sans Medium"/>
                <a:cs typeface="Fira Sans Medium"/>
              </a:rPr>
              <a:t>т.ч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Fira Sans Medium"/>
                <a:cs typeface="Fira Sans Medium"/>
              </a:rPr>
              <a:t>. педагогические мастерские ценностно-смысловых ориентаций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65647" y="1433546"/>
            <a:ext cx="1246551" cy="1246551"/>
          </a:xfrm>
          <a:prstGeom prst="rect">
            <a:avLst/>
          </a:prstGeom>
        </p:spPr>
      </p:pic>
      <p:sp>
        <p:nvSpPr>
          <p:cNvPr id="17" name="Google Shape;305;p19"/>
          <p:cNvSpPr txBox="1"/>
          <p:nvPr/>
        </p:nvSpPr>
        <p:spPr>
          <a:xfrm>
            <a:off x="6404408" y="2808842"/>
            <a:ext cx="1969030" cy="21544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Fira Sans Medium"/>
                <a:cs typeface="Fira Sans Medium"/>
              </a:rPr>
              <a:t>отработка педагогических технологий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Fira Sans Medium"/>
                <a:cs typeface="Fira Sans Medium"/>
              </a:rPr>
              <a:t>работа с разными возрастными группами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Fira Sans Medium"/>
                <a:cs typeface="Fira Sans Medium"/>
              </a:rPr>
              <a:t>осмысление возможных рисков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+mn-lt"/>
                <a:ea typeface="Fira Sans Medium"/>
                <a:cs typeface="Fira Sans Medium"/>
              </a:rPr>
              <a:t>раскрытие ценностей и смыслов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29465" y="1150706"/>
            <a:ext cx="1787704" cy="1849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7164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demona templat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777</TotalTime>
  <Words>471</Words>
  <Application>Microsoft Office PowerPoint</Application>
  <PresentationFormat>Экран (16:9)</PresentationFormat>
  <Paragraphs>75</Paragraphs>
  <Slides>12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Arial</vt:lpstr>
      <vt:lpstr>Montserrat</vt:lpstr>
      <vt:lpstr>Wingdings</vt:lpstr>
      <vt:lpstr>Arial Unicode MS</vt:lpstr>
      <vt:lpstr>Fira Sans Medium</vt:lpstr>
      <vt:lpstr>Calibri</vt:lpstr>
      <vt:lpstr>Arial Black</vt:lpstr>
      <vt:lpstr>Desdemona template</vt:lpstr>
      <vt:lpstr>Презентация PowerPoint</vt:lpstr>
      <vt:lpstr>Презентация PowerPoint</vt:lpstr>
      <vt:lpstr>Презентация PowerPoint</vt:lpstr>
      <vt:lpstr>Презентация PowerPoint</vt:lpstr>
      <vt:lpstr>Наш научный руководитель,  учитель, друг  </vt:lpstr>
      <vt:lpstr>Технология педагогической мастерской ценностно-смысловых ориентаций</vt:lpstr>
      <vt:lpstr>Проект «Разговоры о важном» </vt:lpstr>
      <vt:lpstr>Методическая лаборатория</vt:lpstr>
      <vt:lpstr>Методическая лаборатория</vt:lpstr>
      <vt:lpstr>Тематика мастерских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cp:lastModifiedBy>ДНВ</cp:lastModifiedBy>
  <cp:revision>30</cp:revision>
  <dcterms:modified xsi:type="dcterms:W3CDTF">2023-05-26T15:02:09Z</dcterms:modified>
</cp:coreProperties>
</file>