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1696E31-BA55-4F82-98EE-80B0AB1BCF98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68C542-3E89-46A5-8478-31D78527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41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6E31-BA55-4F82-98EE-80B0AB1BCF98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C542-3E89-46A5-8478-31D78527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0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6E31-BA55-4F82-98EE-80B0AB1BCF98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C542-3E89-46A5-8478-31D78527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8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6E31-BA55-4F82-98EE-80B0AB1BCF98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C542-3E89-46A5-8478-31D78527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696E31-BA55-4F82-98EE-80B0AB1BCF98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268C542-3E89-46A5-8478-31D78527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1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6E31-BA55-4F82-98EE-80B0AB1BCF98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C542-3E89-46A5-8478-31D78527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4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6E31-BA55-4F82-98EE-80B0AB1BCF98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C542-3E89-46A5-8478-31D78527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0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6E31-BA55-4F82-98EE-80B0AB1BCF98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C542-3E89-46A5-8478-31D78527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2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6E31-BA55-4F82-98EE-80B0AB1BCF98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C542-3E89-46A5-8478-31D78527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5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6E31-BA55-4F82-98EE-80B0AB1BCF98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68C542-3E89-46A5-8478-31D7852725C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226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1696E31-BA55-4F82-98EE-80B0AB1BCF98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68C542-3E89-46A5-8478-31D7852725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796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696E31-BA55-4F82-98EE-80B0AB1BCF98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68C542-3E89-46A5-8478-31D78527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3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F2RXsx0ZldE" TargetMode="External"/><Relationship Id="rId3" Type="http://schemas.openxmlformats.org/officeDocument/2006/relationships/hyperlink" Target="https://omiliya.org/article/dukhovnyi-mir-skazki-ivan-ilin.html" TargetMode="External"/><Relationship Id="rId7" Type="http://schemas.openxmlformats.org/officeDocument/2006/relationships/hyperlink" Target="https://www.portal-slovo.ru/pre_school_education/36563.php?ELEMENT_ID=36563&amp;PAGEN_1=2" TargetMode="External"/><Relationship Id="rId2" Type="http://schemas.openxmlformats.org/officeDocument/2006/relationships/hyperlink" Target="https://www.litmir.me/br/?b=243602&amp;p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rtal-slovo.ru/pre_school_education/36562.php" TargetMode="External"/><Relationship Id="rId5" Type="http://schemas.openxmlformats.org/officeDocument/2006/relationships/hyperlink" Target="https://www.portal-slovo.ru/pre_school_education/36733.php" TargetMode="External"/><Relationship Id="rId4" Type="http://schemas.openxmlformats.org/officeDocument/2006/relationships/hyperlink" Target="https://omiliya.org/article/o-volshebnykh-skazkakh-dzhon-ronald-ruel-tolkien.html" TargetMode="External"/><Relationship Id="rId9" Type="http://schemas.openxmlformats.org/officeDocument/2006/relationships/hyperlink" Target="https://www.portal-slovo.ru/authors/7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Воспитывающая среда </a:t>
            </a:r>
            <a:br>
              <a:rPr lang="ru-RU" sz="4000" dirty="0" smtClean="0"/>
            </a:br>
            <a:r>
              <a:rPr lang="ru-RU" sz="4000" dirty="0" smtClean="0"/>
              <a:t>и социокультурный контекст </a:t>
            </a:r>
            <a:br>
              <a:rPr lang="ru-RU" sz="4000" dirty="0" smtClean="0"/>
            </a:br>
            <a:r>
              <a:rPr lang="ru-RU" sz="4000" dirty="0" smtClean="0"/>
              <a:t>как особые составляющие воспитательного процесса </a:t>
            </a:r>
            <a:br>
              <a:rPr lang="ru-RU" sz="4000" dirty="0" smtClean="0"/>
            </a:br>
            <a:r>
              <a:rPr lang="ru-RU" sz="4000" dirty="0" smtClean="0"/>
              <a:t>в ДОО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585974"/>
          </a:xfrm>
        </p:spPr>
        <p:txBody>
          <a:bodyPr>
            <a:normAutofit/>
          </a:bodyPr>
          <a:lstStyle/>
          <a:p>
            <a:r>
              <a:rPr lang="ru-RU" dirty="0" smtClean="0"/>
              <a:t>Курсы повышения квалификации </a:t>
            </a:r>
            <a:r>
              <a:rPr lang="ru-RU" dirty="0"/>
              <a:t>по </a:t>
            </a:r>
            <a:r>
              <a:rPr lang="ru-RU" dirty="0" smtClean="0"/>
              <a:t>программе </a:t>
            </a:r>
          </a:p>
          <a:p>
            <a:r>
              <a:rPr lang="ru-RU" dirty="0" smtClean="0"/>
              <a:t>«Актуальные </a:t>
            </a:r>
            <a:r>
              <a:rPr lang="ru-RU" dirty="0"/>
              <a:t>вопросы внедрения рабочей программы воспитания </a:t>
            </a:r>
            <a:r>
              <a:rPr lang="ru-RU" dirty="0" smtClean="0"/>
              <a:t>в ДОО»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7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65173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Литература о смыслах народной сказки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36773"/>
            <a:ext cx="10058400" cy="459132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Евгений Трубецкой «Иное царство и его искатели в русской народной </a:t>
            </a:r>
            <a:r>
              <a:rPr lang="ru-RU" dirty="0" smtClean="0"/>
              <a:t>сказке» </a:t>
            </a: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://www.litmir.me/br/?</a:t>
            </a:r>
            <a:r>
              <a:rPr lang="ru-RU" dirty="0" smtClean="0">
                <a:hlinkClick r:id="rId2"/>
              </a:rPr>
              <a:t>b=243602&amp;p=1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Иван Ильин «Духовный мир </a:t>
            </a:r>
            <a:r>
              <a:rPr lang="ru-RU" dirty="0" smtClean="0"/>
              <a:t>сказки»  </a:t>
            </a:r>
            <a:r>
              <a:rPr lang="ru-RU" dirty="0" smtClean="0">
                <a:hlinkClick r:id="rId3"/>
              </a:rPr>
              <a:t>https</a:t>
            </a:r>
            <a:r>
              <a:rPr lang="ru-RU" dirty="0">
                <a:hlinkClick r:id="rId3"/>
              </a:rPr>
              <a:t>://</a:t>
            </a:r>
            <a:r>
              <a:rPr lang="ru-RU" dirty="0" smtClean="0">
                <a:hlinkClick r:id="rId3"/>
              </a:rPr>
              <a:t>omiliya.org/article/dukhovnyi-mir-skazki-ivan-ilin.html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Джон Рональд </a:t>
            </a:r>
            <a:r>
              <a:rPr lang="ru-RU" dirty="0" err="1"/>
              <a:t>Руэл</a:t>
            </a:r>
            <a:r>
              <a:rPr lang="ru-RU" dirty="0"/>
              <a:t> </a:t>
            </a:r>
            <a:r>
              <a:rPr lang="ru-RU" dirty="0" err="1"/>
              <a:t>Толкиен</a:t>
            </a:r>
            <a:r>
              <a:rPr lang="ru-RU" dirty="0"/>
              <a:t> «О волшебных </a:t>
            </a:r>
            <a:r>
              <a:rPr lang="ru-RU" dirty="0" smtClean="0"/>
              <a:t>сказках»  </a:t>
            </a:r>
            <a:r>
              <a:rPr lang="ru-RU" dirty="0" smtClean="0">
                <a:hlinkClick r:id="rId4"/>
              </a:rPr>
              <a:t>https</a:t>
            </a:r>
            <a:r>
              <a:rPr lang="ru-RU" dirty="0">
                <a:hlinkClick r:id="rId4"/>
              </a:rPr>
              <a:t>://</a:t>
            </a:r>
            <a:r>
              <a:rPr lang="ru-RU" dirty="0" smtClean="0">
                <a:hlinkClick r:id="rId4"/>
              </a:rPr>
              <a:t>omiliya.org/article/o-volshebnykh-skazkakh-dzhon-ronald-ruel-tolkien.html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Анастасия </a:t>
            </a:r>
            <a:r>
              <a:rPr lang="ru-RU" dirty="0" smtClean="0"/>
              <a:t>Абрамова «О </a:t>
            </a:r>
            <a:r>
              <a:rPr lang="ru-RU" dirty="0"/>
              <a:t>толковании </a:t>
            </a:r>
            <a:r>
              <a:rPr lang="ru-RU" dirty="0" smtClean="0"/>
              <a:t>сказок» </a:t>
            </a:r>
            <a:r>
              <a:rPr lang="ru-RU" dirty="0" smtClean="0">
                <a:hlinkClick r:id="rId5"/>
              </a:rPr>
              <a:t>https</a:t>
            </a:r>
            <a:r>
              <a:rPr lang="ru-RU" dirty="0">
                <a:hlinkClick r:id="rId5"/>
              </a:rPr>
              <a:t>://</a:t>
            </a:r>
            <a:r>
              <a:rPr lang="ru-RU" dirty="0" smtClean="0">
                <a:hlinkClick r:id="rId5"/>
              </a:rPr>
              <a:t>www.portal-slovo.ru/pre_school_education/36733.php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Анастасия Абрамова «Воспитание сказкой — сказки для самых маленьких: как </a:t>
            </a:r>
            <a:r>
              <a:rPr lang="ru-RU" dirty="0" smtClean="0"/>
              <a:t>выбрать» </a:t>
            </a:r>
            <a:r>
              <a:rPr lang="ru-RU" dirty="0" smtClean="0">
                <a:hlinkClick r:id="rId6"/>
              </a:rPr>
              <a:t>https</a:t>
            </a:r>
            <a:r>
              <a:rPr lang="ru-RU" dirty="0">
                <a:hlinkClick r:id="rId6"/>
              </a:rPr>
              <a:t>://</a:t>
            </a:r>
            <a:r>
              <a:rPr lang="ru-RU" dirty="0" smtClean="0">
                <a:hlinkClick r:id="rId6"/>
              </a:rPr>
              <a:t>www.portal-slovo.ru/pre_school_education/36562.php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Анастасия Абрамова «Русская сказка в домашнем </a:t>
            </a:r>
            <a:r>
              <a:rPr lang="ru-RU" dirty="0" smtClean="0"/>
              <a:t>театре» </a:t>
            </a:r>
            <a:r>
              <a:rPr lang="ru-RU" dirty="0" smtClean="0">
                <a:hlinkClick r:id="rId7"/>
              </a:rPr>
              <a:t>https</a:t>
            </a:r>
            <a:r>
              <a:rPr lang="ru-RU" dirty="0">
                <a:hlinkClick r:id="rId7"/>
              </a:rPr>
              <a:t>://</a:t>
            </a:r>
            <a:r>
              <a:rPr lang="ru-RU" dirty="0" smtClean="0">
                <a:hlinkClick r:id="rId7"/>
              </a:rPr>
              <a:t>www.portal-slovo.ru/pre_school_education/36563.php?ELEMENT_ID=36563&amp;PAGEN_1=2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СКАЗКИ в переложении и исполнении Анастасии Абрамовой и Натальи </a:t>
            </a:r>
            <a:r>
              <a:rPr lang="ru-RU" dirty="0" err="1"/>
              <a:t>Фаустовой</a:t>
            </a:r>
            <a:r>
              <a:rPr lang="ru-RU" dirty="0"/>
              <a:t> (и колыбельные) — проект «Колыбельные для всей семьи»/ звучащая книга; полное видео со сказками и </a:t>
            </a:r>
            <a:r>
              <a:rPr lang="ru-RU" dirty="0" smtClean="0"/>
              <a:t>песнями </a:t>
            </a:r>
            <a:r>
              <a:rPr lang="ru-RU" dirty="0" smtClean="0">
                <a:hlinkClick r:id="rId8"/>
              </a:rPr>
              <a:t>https</a:t>
            </a:r>
            <a:r>
              <a:rPr lang="ru-RU" dirty="0">
                <a:hlinkClick r:id="rId8"/>
              </a:rPr>
              <a:t>://</a:t>
            </a:r>
            <a:r>
              <a:rPr lang="ru-RU" dirty="0" smtClean="0">
                <a:hlinkClick r:id="rId8"/>
              </a:rPr>
              <a:t>youtu.be/F2RXsx0ZldE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Тексты сказок для показа с </a:t>
            </a:r>
            <a:r>
              <a:rPr lang="ru-RU" dirty="0" smtClean="0"/>
              <a:t>куклами (из </a:t>
            </a:r>
            <a:r>
              <a:rPr lang="ru-RU" dirty="0"/>
              <a:t>книги Анастасии Абрамовой «Сказка в домашнем театре» и программы развития и воспитания «Введение в традицию» Центра «</a:t>
            </a:r>
            <a:r>
              <a:rPr lang="ru-RU"/>
              <a:t>Рождество</a:t>
            </a:r>
            <a:r>
              <a:rPr lang="ru-RU" smtClean="0"/>
              <a:t>») </a:t>
            </a:r>
            <a:r>
              <a:rPr lang="ru-RU" smtClean="0">
                <a:hlinkClick r:id="rId9"/>
              </a:rPr>
              <a:t>https</a:t>
            </a:r>
            <a:r>
              <a:rPr lang="ru-RU">
                <a:hlinkClick r:id="rId9"/>
              </a:rPr>
              <a:t>://</a:t>
            </a:r>
            <a:r>
              <a:rPr lang="ru-RU" smtClean="0">
                <a:hlinkClick r:id="rId9"/>
              </a:rPr>
              <a:t>www.portal-slovo.ru/authors/7.php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53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Что дает ребенку дошкольного возраста народная сказка?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09" y="2103438"/>
            <a:ext cx="5242982" cy="3932237"/>
          </a:xfrm>
        </p:spPr>
      </p:pic>
    </p:spTree>
    <p:extLst>
      <p:ext uri="{BB962C8B-B14F-4D97-AF65-F5344CB8AC3E}">
        <p14:creationId xmlns:p14="http://schemas.microsoft.com/office/powerpoint/2010/main" val="36061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Классификация сказок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Бытовые сказки</a:t>
            </a:r>
          </a:p>
          <a:p>
            <a:r>
              <a:rPr lang="ru-RU" sz="3600" dirty="0" smtClean="0"/>
              <a:t>Сказки о животных</a:t>
            </a:r>
          </a:p>
          <a:p>
            <a:r>
              <a:rPr lang="ru-RU" sz="3600" dirty="0" smtClean="0"/>
              <a:t>Волшебные сказки</a:t>
            </a:r>
          </a:p>
          <a:p>
            <a:r>
              <a:rPr lang="ru-RU" sz="3600" dirty="0" smtClean="0"/>
              <a:t>Кумулятивные сказки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510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153" y="1202152"/>
            <a:ext cx="4980554" cy="39839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Русская народная сказка «Колобок»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62" y="354843"/>
            <a:ext cx="4258298" cy="63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78" y="1761709"/>
            <a:ext cx="5011003" cy="341079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Русская народная сказка </a:t>
            </a:r>
            <a:r>
              <a:rPr lang="ru-RU" b="1" dirty="0" smtClean="0">
                <a:solidFill>
                  <a:srgbClr val="002060"/>
                </a:solidFill>
              </a:rPr>
              <a:t>«Теремок»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66" y="895077"/>
            <a:ext cx="6722266" cy="5041699"/>
          </a:xfrm>
        </p:spPr>
      </p:pic>
    </p:spTree>
    <p:extLst>
      <p:ext uri="{BB962C8B-B14F-4D97-AF65-F5344CB8AC3E}">
        <p14:creationId xmlns:p14="http://schemas.microsoft.com/office/powerpoint/2010/main" val="2471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743" y="2014194"/>
            <a:ext cx="4706203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Русская народная сказка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«Курочка Ряба»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5" y="361874"/>
            <a:ext cx="4314210" cy="5950636"/>
          </a:xfrm>
        </p:spPr>
      </p:pic>
    </p:spTree>
    <p:extLst>
      <p:ext uri="{BB962C8B-B14F-4D97-AF65-F5344CB8AC3E}">
        <p14:creationId xmlns:p14="http://schemas.microsoft.com/office/powerpoint/2010/main" val="10946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675" y="1774145"/>
            <a:ext cx="4324065" cy="343929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Русская народная сказка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«Репка»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8" y="486209"/>
            <a:ext cx="4230669" cy="6015170"/>
          </a:xfrm>
        </p:spPr>
      </p:pic>
    </p:spTree>
    <p:extLst>
      <p:ext uri="{BB962C8B-B14F-4D97-AF65-F5344CB8AC3E}">
        <p14:creationId xmlns:p14="http://schemas.microsoft.com/office/powerpoint/2010/main" val="35799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141" y="157160"/>
            <a:ext cx="10574740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«Маша и медведь»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3" y="1270416"/>
            <a:ext cx="3592173" cy="45566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98" y="1437097"/>
            <a:ext cx="3462296" cy="45529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442" y="2141345"/>
            <a:ext cx="3516439" cy="368489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9539" y="5906776"/>
            <a:ext cx="3649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Русская народная сказка «Маша и медведь»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29193" y="5990016"/>
            <a:ext cx="3915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Сказка в пересказе Л.Н. Толстого «Маша </a:t>
            </a:r>
            <a:r>
              <a:rPr lang="ru-RU" dirty="0"/>
              <a:t>и </a:t>
            </a:r>
            <a:r>
              <a:rPr lang="ru-RU" dirty="0" smtClean="0"/>
              <a:t>три медведя»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40281" y="5932720"/>
            <a:ext cx="3649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Мультфильм </a:t>
            </a:r>
          </a:p>
          <a:p>
            <a:pPr algn="ctr"/>
            <a:r>
              <a:rPr lang="ru-RU" dirty="0" smtClean="0"/>
              <a:t>«Маша </a:t>
            </a:r>
            <a:r>
              <a:rPr lang="ru-RU" dirty="0"/>
              <a:t>и медведь»</a:t>
            </a:r>
          </a:p>
        </p:txBody>
      </p:sp>
    </p:spTree>
    <p:extLst>
      <p:ext uri="{BB962C8B-B14F-4D97-AF65-F5344CB8AC3E}">
        <p14:creationId xmlns:p14="http://schemas.microsoft.com/office/powerpoint/2010/main" val="38231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96934"/>
            <a:ext cx="10058400" cy="1371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Паутинка ассоциаций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66800" y="1416527"/>
            <a:ext cx="10058400" cy="490522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Ассоциация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Ассоциация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Ассоциация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Ассоциация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Ассоциация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Ассоциация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Ассоциация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Ассоциация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Ассоциация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Ассоциация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Ассоциация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Ассоциация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Ассоциация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Ассоциация</a:t>
            </a:r>
          </a:p>
          <a:p>
            <a:pPr marL="342900" indent="-342900">
              <a:buAutoNum type="arabicPeriod"/>
            </a:pPr>
            <a:r>
              <a:rPr lang="ru-RU" dirty="0"/>
              <a:t>Ассоциация</a:t>
            </a:r>
          </a:p>
          <a:p>
            <a:pPr marL="342900" indent="-342900">
              <a:buAutoNum type="arabicPeriod"/>
            </a:pPr>
            <a:r>
              <a:rPr lang="ru-RU" dirty="0"/>
              <a:t>Ассоциация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2866030" y="1528549"/>
            <a:ext cx="245660" cy="450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2848970" y="2144973"/>
            <a:ext cx="245660" cy="450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2867167" y="2727277"/>
            <a:ext cx="245660" cy="450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2842146" y="3309581"/>
            <a:ext cx="245660" cy="450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2864893" y="3869138"/>
            <a:ext cx="245660" cy="450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2848970" y="4428695"/>
            <a:ext cx="245660" cy="450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2842146" y="5092883"/>
            <a:ext cx="245660" cy="450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2842146" y="5711584"/>
            <a:ext cx="245660" cy="450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4"/>
          <p:cNvSpPr txBox="1">
            <a:spLocks/>
          </p:cNvSpPr>
          <p:nvPr/>
        </p:nvSpPr>
        <p:spPr>
          <a:xfrm>
            <a:off x="3152060" y="1575073"/>
            <a:ext cx="2492991" cy="4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1. Ассоциация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Font typeface="Garamond" pitchFamily="18" charset="0"/>
              <a:buAutoNum type="arabicPeriod"/>
            </a:pPr>
            <a:endParaRPr lang="ru-RU" dirty="0"/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5554057" y="1824138"/>
            <a:ext cx="2492991" cy="4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Garamond" pitchFamily="18" charset="0"/>
              <a:buAutoNum type="arabicPeriod"/>
            </a:pPr>
            <a:r>
              <a:rPr lang="ru-RU" dirty="0" smtClean="0"/>
              <a:t>Ассоциация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Font typeface="Garamond" pitchFamily="18" charset="0"/>
              <a:buAutoNum type="arabicPeriod"/>
            </a:pPr>
            <a:endParaRPr lang="ru-RU" dirty="0"/>
          </a:p>
        </p:txBody>
      </p:sp>
      <p:sp>
        <p:nvSpPr>
          <p:cNvPr id="17" name="Объект 4"/>
          <p:cNvSpPr txBox="1">
            <a:spLocks/>
          </p:cNvSpPr>
          <p:nvPr/>
        </p:nvSpPr>
        <p:spPr>
          <a:xfrm>
            <a:off x="3135001" y="2179440"/>
            <a:ext cx="2492991" cy="4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2. Ассоциация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Font typeface="Garamond" pitchFamily="18" charset="0"/>
              <a:buAutoNum type="arabicPeriod"/>
            </a:pPr>
            <a:endParaRPr lang="ru-RU" dirty="0"/>
          </a:p>
        </p:txBody>
      </p:sp>
      <p:sp>
        <p:nvSpPr>
          <p:cNvPr id="18" name="Объект 4"/>
          <p:cNvSpPr txBox="1">
            <a:spLocks/>
          </p:cNvSpPr>
          <p:nvPr/>
        </p:nvSpPr>
        <p:spPr>
          <a:xfrm>
            <a:off x="3124766" y="2743219"/>
            <a:ext cx="2492991" cy="4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3. Ассоциация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Font typeface="Garamond" pitchFamily="18" charset="0"/>
              <a:buAutoNum type="arabicPeriod"/>
            </a:pPr>
            <a:endParaRPr lang="ru-RU" dirty="0"/>
          </a:p>
        </p:txBody>
      </p:sp>
      <p:sp>
        <p:nvSpPr>
          <p:cNvPr id="19" name="Объект 4"/>
          <p:cNvSpPr txBox="1">
            <a:spLocks/>
          </p:cNvSpPr>
          <p:nvPr/>
        </p:nvSpPr>
        <p:spPr>
          <a:xfrm>
            <a:off x="3094630" y="3342281"/>
            <a:ext cx="2492991" cy="4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4. Ассоциация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Font typeface="Garamond" pitchFamily="18" charset="0"/>
              <a:buAutoNum type="arabicPeriod"/>
            </a:pPr>
            <a:endParaRPr lang="ru-RU" dirty="0"/>
          </a:p>
        </p:txBody>
      </p:sp>
      <p:sp>
        <p:nvSpPr>
          <p:cNvPr id="20" name="Объект 4"/>
          <p:cNvSpPr txBox="1">
            <a:spLocks/>
          </p:cNvSpPr>
          <p:nvPr/>
        </p:nvSpPr>
        <p:spPr>
          <a:xfrm>
            <a:off x="3135002" y="3878252"/>
            <a:ext cx="2492991" cy="4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5. Ассоциация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Font typeface="Garamond" pitchFamily="18" charset="0"/>
              <a:buAutoNum type="arabicPeriod"/>
            </a:pPr>
            <a:endParaRPr lang="ru-RU" dirty="0"/>
          </a:p>
        </p:txBody>
      </p:sp>
      <p:sp>
        <p:nvSpPr>
          <p:cNvPr id="21" name="Объект 4"/>
          <p:cNvSpPr txBox="1">
            <a:spLocks/>
          </p:cNvSpPr>
          <p:nvPr/>
        </p:nvSpPr>
        <p:spPr>
          <a:xfrm>
            <a:off x="3124768" y="4453160"/>
            <a:ext cx="2492991" cy="4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6. Ассоциация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Font typeface="Garamond" pitchFamily="18" charset="0"/>
              <a:buAutoNum type="arabicPeriod"/>
            </a:pPr>
            <a:endParaRPr lang="ru-RU" dirty="0"/>
          </a:p>
        </p:txBody>
      </p:sp>
      <p:sp>
        <p:nvSpPr>
          <p:cNvPr id="22" name="Объект 4"/>
          <p:cNvSpPr txBox="1">
            <a:spLocks/>
          </p:cNvSpPr>
          <p:nvPr/>
        </p:nvSpPr>
        <p:spPr>
          <a:xfrm>
            <a:off x="3176514" y="5152601"/>
            <a:ext cx="2492991" cy="4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7. Ассоциация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Font typeface="Garamond" pitchFamily="18" charset="0"/>
              <a:buAutoNum type="arabicPeriod"/>
            </a:pPr>
            <a:endParaRPr lang="ru-RU" dirty="0"/>
          </a:p>
        </p:txBody>
      </p:sp>
      <p:sp>
        <p:nvSpPr>
          <p:cNvPr id="23" name="Объект 4"/>
          <p:cNvSpPr txBox="1">
            <a:spLocks/>
          </p:cNvSpPr>
          <p:nvPr/>
        </p:nvSpPr>
        <p:spPr>
          <a:xfrm>
            <a:off x="3135003" y="5711584"/>
            <a:ext cx="2492991" cy="4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8. Ассоциация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Font typeface="Garamond" pitchFamily="18" charset="0"/>
              <a:buAutoNum type="arabicPeriod"/>
            </a:pPr>
            <a:endParaRPr lang="ru-RU" dirty="0"/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5055777" y="1644266"/>
            <a:ext cx="447245" cy="7603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5106812" y="2834448"/>
            <a:ext cx="447245" cy="7603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фигурная скобка 25"/>
          <p:cNvSpPr/>
          <p:nvPr/>
        </p:nvSpPr>
        <p:spPr>
          <a:xfrm>
            <a:off x="5056633" y="3941343"/>
            <a:ext cx="447245" cy="7603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5112789" y="5240090"/>
            <a:ext cx="447245" cy="7603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ъект 4"/>
          <p:cNvSpPr txBox="1">
            <a:spLocks/>
          </p:cNvSpPr>
          <p:nvPr/>
        </p:nvSpPr>
        <p:spPr>
          <a:xfrm>
            <a:off x="5622871" y="3000134"/>
            <a:ext cx="2492991" cy="4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2. Ассоциация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Font typeface="Garamond" pitchFamily="18" charset="0"/>
              <a:buAutoNum type="arabicPeriod"/>
            </a:pPr>
            <a:endParaRPr lang="ru-RU" dirty="0"/>
          </a:p>
        </p:txBody>
      </p:sp>
      <p:sp>
        <p:nvSpPr>
          <p:cNvPr id="29" name="Объект 4"/>
          <p:cNvSpPr txBox="1">
            <a:spLocks/>
          </p:cNvSpPr>
          <p:nvPr/>
        </p:nvSpPr>
        <p:spPr>
          <a:xfrm>
            <a:off x="5549512" y="4096838"/>
            <a:ext cx="2492991" cy="4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3. Ассоциация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Font typeface="Garamond" pitchFamily="18" charset="0"/>
              <a:buAutoNum type="arabicPeriod"/>
            </a:pPr>
            <a:endParaRPr lang="ru-RU" dirty="0"/>
          </a:p>
        </p:txBody>
      </p:sp>
      <p:sp>
        <p:nvSpPr>
          <p:cNvPr id="30" name="Объект 4"/>
          <p:cNvSpPr txBox="1">
            <a:spLocks/>
          </p:cNvSpPr>
          <p:nvPr/>
        </p:nvSpPr>
        <p:spPr>
          <a:xfrm>
            <a:off x="5606381" y="5457684"/>
            <a:ext cx="2492991" cy="4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4. Ассоциация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Font typeface="Garamond" pitchFamily="18" charset="0"/>
              <a:buAutoNum type="arabicPeriod"/>
            </a:pPr>
            <a:endParaRPr lang="ru-RU" dirty="0"/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7572077" y="1927242"/>
            <a:ext cx="600500" cy="14854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ая фигурная скобка 32"/>
          <p:cNvSpPr/>
          <p:nvPr/>
        </p:nvSpPr>
        <p:spPr>
          <a:xfrm>
            <a:off x="7528861" y="4220536"/>
            <a:ext cx="600500" cy="14854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ъект 4"/>
          <p:cNvSpPr txBox="1">
            <a:spLocks/>
          </p:cNvSpPr>
          <p:nvPr/>
        </p:nvSpPr>
        <p:spPr>
          <a:xfrm>
            <a:off x="8099372" y="2494154"/>
            <a:ext cx="2492991" cy="4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Garamond" pitchFamily="18" charset="0"/>
              <a:buAutoNum type="arabicPeriod"/>
            </a:pPr>
            <a:r>
              <a:rPr lang="ru-RU" dirty="0" smtClean="0"/>
              <a:t>Ассоциация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Font typeface="Garamond" pitchFamily="18" charset="0"/>
              <a:buAutoNum type="arabicPeriod"/>
            </a:pPr>
            <a:endParaRPr lang="ru-RU" dirty="0"/>
          </a:p>
        </p:txBody>
      </p:sp>
      <p:sp>
        <p:nvSpPr>
          <p:cNvPr id="35" name="Объект 4"/>
          <p:cNvSpPr txBox="1">
            <a:spLocks/>
          </p:cNvSpPr>
          <p:nvPr/>
        </p:nvSpPr>
        <p:spPr>
          <a:xfrm>
            <a:off x="8141000" y="4789714"/>
            <a:ext cx="2492991" cy="4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2. Ассоциация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Font typeface="Garamond" pitchFamily="18" charset="0"/>
              <a:buAutoNum type="arabicPeriod"/>
            </a:pPr>
            <a:endParaRPr lang="ru-RU" dirty="0"/>
          </a:p>
        </p:txBody>
      </p:sp>
      <p:sp>
        <p:nvSpPr>
          <p:cNvPr id="36" name="Правая фигурная скобка 35"/>
          <p:cNvSpPr/>
          <p:nvPr/>
        </p:nvSpPr>
        <p:spPr>
          <a:xfrm>
            <a:off x="10147381" y="2595349"/>
            <a:ext cx="784476" cy="25572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ъект 4"/>
          <p:cNvSpPr txBox="1">
            <a:spLocks/>
          </p:cNvSpPr>
          <p:nvPr/>
        </p:nvSpPr>
        <p:spPr>
          <a:xfrm rot="16200000">
            <a:off x="10110620" y="3503192"/>
            <a:ext cx="2468453" cy="45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Garamond" pitchFamily="18" charset="0"/>
              <a:buAutoNum type="arabicPeriod"/>
            </a:pPr>
            <a:r>
              <a:rPr lang="ru-RU" dirty="0" smtClean="0"/>
              <a:t>Ассоциация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Font typeface="Garamond" pitchFamily="18" charset="0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201</TotalTime>
  <Words>294</Words>
  <Application>Microsoft Office PowerPoint</Application>
  <PresentationFormat>Широкоэкранный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Garamond</vt:lpstr>
      <vt:lpstr>Savon</vt:lpstr>
      <vt:lpstr>Воспитывающая среда  и социокультурный контекст  как особые составляющие воспитательного процесса  в ДОО</vt:lpstr>
      <vt:lpstr>Что дает ребенку дошкольного возраста народная сказка?</vt:lpstr>
      <vt:lpstr>Классификация сказок</vt:lpstr>
      <vt:lpstr>Русская народная сказка «Колобок» </vt:lpstr>
      <vt:lpstr>Русская народная сказка «Теремок» </vt:lpstr>
      <vt:lpstr>Русская народная сказка  «Курочка Ряба» </vt:lpstr>
      <vt:lpstr>Русская народная сказка  «Репка» </vt:lpstr>
      <vt:lpstr>«Маша и медведь»</vt:lpstr>
      <vt:lpstr>Паутинка ассоциаций</vt:lpstr>
      <vt:lpstr>Литература о смыслах народной сказки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Воспитывающая среда  и социокультурный контекст  как особые составляющие воспитательного процесса  в ДОО</dc:title>
  <dc:creator>ДНВ</dc:creator>
  <cp:lastModifiedBy>ДНВ</cp:lastModifiedBy>
  <cp:revision>13</cp:revision>
  <dcterms:created xsi:type="dcterms:W3CDTF">2022-01-19T14:03:19Z</dcterms:created>
  <dcterms:modified xsi:type="dcterms:W3CDTF">2022-01-21T07:23:29Z</dcterms:modified>
</cp:coreProperties>
</file>