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53E3-BC8B-46B2-AF90-62B0F7DEFEB8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4C4E16B-3767-4D6E-A9AE-02F5E14E74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192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53E3-BC8B-46B2-AF90-62B0F7DEFEB8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4C4E16B-3767-4D6E-A9AE-02F5E14E74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2306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53E3-BC8B-46B2-AF90-62B0F7DEFEB8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4C4E16B-3767-4D6E-A9AE-02F5E14E74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004631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53E3-BC8B-46B2-AF90-62B0F7DEFEB8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C4E16B-3767-4D6E-A9AE-02F5E14E74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23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53E3-BC8B-46B2-AF90-62B0F7DEFEB8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C4E16B-3767-4D6E-A9AE-02F5E14E74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714145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53E3-BC8B-46B2-AF90-62B0F7DEFEB8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C4E16B-3767-4D6E-A9AE-02F5E14E74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9622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53E3-BC8B-46B2-AF90-62B0F7DEFEB8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E16B-3767-4D6E-A9AE-02F5E14E74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098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53E3-BC8B-46B2-AF90-62B0F7DEFEB8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E16B-3767-4D6E-A9AE-02F5E14E74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7364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53E3-BC8B-46B2-AF90-62B0F7DEFEB8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E16B-3767-4D6E-A9AE-02F5E14E74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0584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53E3-BC8B-46B2-AF90-62B0F7DEFEB8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4C4E16B-3767-4D6E-A9AE-02F5E14E74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3649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53E3-BC8B-46B2-AF90-62B0F7DEFEB8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4C4E16B-3767-4D6E-A9AE-02F5E14E74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2490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53E3-BC8B-46B2-AF90-62B0F7DEFEB8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4C4E16B-3767-4D6E-A9AE-02F5E14E74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8095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53E3-BC8B-46B2-AF90-62B0F7DEFEB8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E16B-3767-4D6E-A9AE-02F5E14E74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8815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53E3-BC8B-46B2-AF90-62B0F7DEFEB8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E16B-3767-4D6E-A9AE-02F5E14E74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1502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53E3-BC8B-46B2-AF90-62B0F7DEFEB8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E16B-3767-4D6E-A9AE-02F5E14E74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8454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53E3-BC8B-46B2-AF90-62B0F7DEFEB8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C4E16B-3767-4D6E-A9AE-02F5E14E74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3315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253E3-BC8B-46B2-AF90-62B0F7DEFEB8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4C4E16B-3767-4D6E-A9AE-02F5E14E74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757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65546" y="609600"/>
            <a:ext cx="10434180" cy="3849858"/>
          </a:xfrm>
        </p:spPr>
        <p:txBody>
          <a:bodyPr>
            <a:noAutofit/>
          </a:bodyPr>
          <a:lstStyle/>
          <a:p>
            <a:pPr algn="ctr"/>
            <a:r>
              <a:rPr lang="ru-RU" i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Учебные </a:t>
            </a:r>
            <a:br>
              <a:rPr lang="ru-RU" i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r>
              <a:rPr lang="ru-RU" i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и методические пособия </a:t>
            </a:r>
            <a:br>
              <a:rPr lang="ru-RU" i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r>
              <a:rPr lang="ru-RU" i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по  духовно-нравственным основам семьи </a:t>
            </a:r>
            <a:br>
              <a:rPr lang="ru-RU" i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r>
              <a:rPr lang="ru-RU" i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для старшеклассников</a:t>
            </a:r>
            <a:endParaRPr lang="ru-RU" i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7270230" y="5080555"/>
            <a:ext cx="4629496" cy="1555864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accent4"/>
                </a:solidFill>
                <a:latin typeface="Arial Black" panose="020B0A04020102020204" pitchFamily="34" charset="0"/>
              </a:rPr>
              <a:t>Беспятова Л.А., методист ЦМС СДНВ </a:t>
            </a:r>
            <a:r>
              <a:rPr lang="ru-RU" sz="2800" i="1" dirty="0" err="1" smtClean="0">
                <a:solidFill>
                  <a:schemeClr val="accent4"/>
                </a:solidFill>
                <a:latin typeface="Arial Black" panose="020B0A04020102020204" pitchFamily="34" charset="0"/>
              </a:rPr>
              <a:t>ОЦДиК</a:t>
            </a:r>
            <a:endParaRPr lang="ru-RU" sz="2800" i="1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06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лоренская Т.А.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763" y="1514006"/>
            <a:ext cx="2458387" cy="340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818151" y="168275"/>
            <a:ext cx="9373849" cy="398400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>
                <a:solidFill>
                  <a:schemeClr val="accent1"/>
                </a:solidFill>
                <a:latin typeface="Arial" panose="020B0604020202020204" pitchFamily="34" charset="0"/>
              </a:rPr>
              <a:t>Флоренская </a:t>
            </a:r>
            <a:r>
              <a:rPr lang="ru-RU" sz="4000" b="1" i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/>
            </a:r>
            <a:br>
              <a:rPr lang="ru-RU" sz="4000" b="1" i="1" dirty="0" smtClean="0">
                <a:solidFill>
                  <a:schemeClr val="accent1"/>
                </a:solidFill>
                <a:latin typeface="Arial" panose="020B0604020202020204" pitchFamily="34" charset="0"/>
              </a:rPr>
            </a:br>
            <a:r>
              <a:rPr lang="ru-RU" sz="4000" b="1" i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Тамара </a:t>
            </a:r>
            <a:r>
              <a:rPr lang="ru-RU" sz="4000" b="1" i="1" dirty="0">
                <a:solidFill>
                  <a:schemeClr val="accent1"/>
                </a:solidFill>
                <a:latin typeface="Arial" panose="020B0604020202020204" pitchFamily="34" charset="0"/>
              </a:rPr>
              <a:t>Александровна </a:t>
            </a:r>
            <a:r>
              <a:rPr lang="ru-RU" sz="4000" b="1" i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/>
            </a:r>
            <a:br>
              <a:rPr lang="ru-RU" sz="4000" b="1" i="1" dirty="0" smtClean="0">
                <a:solidFill>
                  <a:schemeClr val="accent1"/>
                </a:solidFill>
                <a:latin typeface="Arial" panose="020B0604020202020204" pitchFamily="34" charset="0"/>
              </a:rPr>
            </a:br>
            <a:r>
              <a:rPr lang="ru-RU" sz="4000" b="1" i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(</a:t>
            </a:r>
            <a:r>
              <a:rPr lang="ru-RU" sz="4000" b="1" i="1" dirty="0">
                <a:solidFill>
                  <a:schemeClr val="accent1"/>
                </a:solidFill>
                <a:latin typeface="Arial" panose="020B0604020202020204" pitchFamily="34" charset="0"/>
              </a:rPr>
              <a:t>1936-1999) </a:t>
            </a:r>
            <a:r>
              <a:rPr lang="ru-RU" sz="2000" b="1" i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/>
            </a:r>
            <a:br>
              <a:rPr lang="ru-RU" sz="2000" b="1" i="1" dirty="0" smtClean="0">
                <a:solidFill>
                  <a:schemeClr val="accent1"/>
                </a:solidFill>
                <a:latin typeface="Arial" panose="020B0604020202020204" pitchFamily="34" charset="0"/>
              </a:rPr>
            </a:br>
            <a:r>
              <a:rPr lang="ru-RU" sz="2400" b="1" i="1" dirty="0" smtClean="0">
                <a:solidFill>
                  <a:schemeClr val="accent4"/>
                </a:solidFill>
                <a:latin typeface="Arial" panose="020B0604020202020204" pitchFamily="34" charset="0"/>
              </a:rPr>
              <a:t>православный </a:t>
            </a:r>
            <a:r>
              <a:rPr lang="ru-RU" sz="2400" b="1" i="1" dirty="0">
                <a:solidFill>
                  <a:schemeClr val="accent4"/>
                </a:solidFill>
                <a:latin typeface="Arial" panose="020B0604020202020204" pitchFamily="34" charset="0"/>
              </a:rPr>
              <a:t>русский психолог, доктор психологических наук (1994), действительный член Нью-Йоркской академии наук (1995). Окончила МГУ им. М.В. Ломоносова. До 1999 года работала ст. научным сотрудником в Психологическом институте РАО.</a:t>
            </a:r>
            <a:endParaRPr lang="ru-RU" sz="2400" b="1" i="1" dirty="0">
              <a:solidFill>
                <a:schemeClr val="accent4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2878" y="4026692"/>
            <a:ext cx="85443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Этика и психология семейной жизни: программа курса </a:t>
            </a:r>
          </a:p>
          <a:p>
            <a:pPr algn="ctr"/>
            <a:r>
              <a:rPr lang="ru-RU" sz="3200" b="1" i="1" dirty="0" smtClean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для старшеклассников (1997)</a:t>
            </a:r>
          </a:p>
          <a:p>
            <a:pPr algn="ctr"/>
            <a:endParaRPr lang="ru-RU" sz="3200" b="1" i="1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3200" b="1" i="1" dirty="0">
                <a:solidFill>
                  <a:schemeClr val="accent1"/>
                </a:solidFill>
              </a:rPr>
              <a:t>http://lib.cerkov.ru/preview/5940</a:t>
            </a:r>
            <a:endParaRPr lang="ru-RU" sz="32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198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780489" y="0"/>
            <a:ext cx="8911687" cy="80946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i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Протоиерей Илья Шугаев</a:t>
            </a:r>
            <a:br>
              <a:rPr lang="ru-RU" sz="4800" b="1" i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r>
              <a:rPr lang="ru-RU" sz="4800" b="1" i="1" dirty="0">
                <a:solidFill>
                  <a:schemeClr val="accent1"/>
                </a:solidFill>
                <a:latin typeface="Arial Black" panose="020B0A04020102020204" pitchFamily="34" charset="0"/>
              </a:rPr>
              <a:t/>
            </a:r>
            <a:br>
              <a:rPr lang="ru-RU" sz="4800" b="1" i="1" dirty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endParaRPr lang="ru-RU" sz="4800" b="1" i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http://dubna-blago.ru/foto/biblioteka/shugaev/shugaev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50603" y="1454046"/>
            <a:ext cx="2077804" cy="271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8990" y="2488367"/>
            <a:ext cx="2833142" cy="42197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532185" y="856357"/>
            <a:ext cx="662680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1"/>
                </a:solidFill>
                <a:effectLst/>
                <a:latin typeface="tahoma" panose="020B0604030504040204" pitchFamily="34" charset="0"/>
              </a:rPr>
              <a:t>Один раз на всю жизнь. Беседы со старшеклассниками о браке, семье, детях. М.: Издательский Совет Русской Православной Церкви, - </a:t>
            </a:r>
            <a:r>
              <a:rPr lang="ru-RU" sz="2400" b="1" i="1" dirty="0" smtClean="0">
                <a:solidFill>
                  <a:schemeClr val="accent1"/>
                </a:solidFill>
                <a:latin typeface="tahoma" panose="020B0604030504040204" pitchFamily="34" charset="0"/>
              </a:rPr>
              <a:t> </a:t>
            </a:r>
            <a:r>
              <a:rPr lang="ru-RU" sz="2400" b="1" i="1" dirty="0" smtClean="0">
                <a:solidFill>
                  <a:schemeClr val="accent1"/>
                </a:solidFill>
                <a:effectLst/>
                <a:latin typeface="tahoma" panose="020B0604030504040204" pitchFamily="34" charset="0"/>
              </a:rPr>
              <a:t>2005.</a:t>
            </a:r>
            <a:r>
              <a:rPr lang="ru-RU" sz="2400" b="1" i="1" dirty="0" smtClean="0">
                <a:solidFill>
                  <a:schemeClr val="accent1"/>
                </a:solidFill>
              </a:rPr>
              <a:t/>
            </a:r>
            <a:br>
              <a:rPr lang="ru-RU" sz="2400" b="1" i="1" dirty="0" smtClean="0">
                <a:solidFill>
                  <a:schemeClr val="accent1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2000" i="1" dirty="0" smtClean="0">
                <a:solidFill>
                  <a:schemeClr val="accent4"/>
                </a:solidFill>
                <a:effectLst/>
                <a:latin typeface="Arial Black" panose="020B0A04020102020204" pitchFamily="34" charset="0"/>
              </a:rPr>
              <a:t>В книге рассматриваются основы семейной жизни и решается ряд вопросов: отличия любви от влюбленности, первая любовь, как выбрать супруга, сколько должно быть детей, что разрушает семью, каким должен быть уклад семьи. Книга обращена прежде всего к неверующим молодым людям, стоящим на пороге взрослой жизни, но будет также интересна всем читателям, независимо от их веры или возраста.</a:t>
            </a:r>
          </a:p>
          <a:p>
            <a:endParaRPr lang="ru-RU" sz="2000" i="0" dirty="0" smtClean="0">
              <a:solidFill>
                <a:schemeClr val="accent4"/>
              </a:solidFill>
              <a:effectLst/>
              <a:latin typeface="tahoma" panose="020B0604030504040204" pitchFamily="34" charset="0"/>
            </a:endParaRPr>
          </a:p>
          <a:p>
            <a:r>
              <a:rPr lang="en-US" sz="20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http://razym.ru/semiyahobbi/love/116509-ilya-shugaev-odin-raz-na-vsyu-zhizn.html</a:t>
            </a:r>
            <a:r>
              <a:rPr lang="ru-RU" sz="20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/>
            </a:r>
            <a:br>
              <a:rPr lang="ru-RU" sz="20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endParaRPr lang="ru-RU" sz="1400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267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0665" y="225084"/>
            <a:ext cx="10128738" cy="829993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Урбанович Любовь Николаевна</a:t>
            </a:r>
            <a:endParaRPr lang="ru-RU" sz="4000" b="1" i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1851" y="640080"/>
            <a:ext cx="10560149" cy="6154615"/>
          </a:xfrm>
        </p:spPr>
        <p:txBody>
          <a:bodyPr>
            <a:normAutofit fontScale="25000" lnSpcReduction="20000"/>
          </a:bodyPr>
          <a:lstStyle/>
          <a:p>
            <a:pPr lvl="2"/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9600" b="1" i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Урбанович Л.Н. Нравственные основы семьи и брака: учебно-методическое пособие / Л.Н. Урбанович. – Смоленск, 2007. – 328 с. </a:t>
            </a:r>
          </a:p>
          <a:p>
            <a:pPr marL="0" indent="0">
              <a:buNone/>
            </a:pPr>
            <a:r>
              <a:rPr lang="ru-RU" sz="9600" b="1" i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Урбанович </a:t>
            </a:r>
            <a:r>
              <a:rPr lang="ru-RU" sz="9600" b="1" i="1" dirty="0">
                <a:solidFill>
                  <a:schemeClr val="accent1"/>
                </a:solidFill>
                <a:latin typeface="Arial Black" panose="020B0A04020102020204" pitchFamily="34" charset="0"/>
              </a:rPr>
              <a:t>Л.Н. Нравственные основы семьи и брака: учебная программа и методические рекомендации / Л.Н. Урбанович. – Смоленск: Изд-во ГОУ ДПОС «Смоленский областной институт усовершенствования учителей», 2007. – 44 с</a:t>
            </a:r>
            <a:r>
              <a:rPr lang="ru-RU" sz="9600" b="1" i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.</a:t>
            </a:r>
            <a:endParaRPr lang="ru-RU" sz="3800" dirty="0" smtClean="0"/>
          </a:p>
          <a:p>
            <a:pPr marL="0" lvl="0" indent="0" defTabSz="914400">
              <a:spcBef>
                <a:spcPts val="0"/>
              </a:spcBef>
              <a:buClrTx/>
              <a:buNone/>
            </a:pPr>
            <a:r>
              <a:rPr lang="ru-RU" sz="9600" b="1" i="1" dirty="0" smtClean="0">
                <a:solidFill>
                  <a:schemeClr val="accent4"/>
                </a:solidFill>
                <a:latin typeface="Arial Black" panose="020B0A04020102020204" pitchFamily="34" charset="0"/>
              </a:rPr>
              <a:t>Программа </a:t>
            </a:r>
            <a:r>
              <a:rPr lang="ru-RU" sz="9600" b="1" i="1" dirty="0">
                <a:solidFill>
                  <a:schemeClr val="accent4"/>
                </a:solidFill>
                <a:latin typeface="Arial Black" panose="020B0A04020102020204" pitchFamily="34" charset="0"/>
              </a:rPr>
              <a:t>имеет в основе экспериментальный вариант типовой программы «Этика и психология семейной жизни» (М., 1997 г.). Однако, автором внесены дополнения, изменения, разработки с учётом интересов современных старшеклассников; проблем, и, самое главное, с учётом духовно-нравственного ориентирования молодежи. Курс рассчитан на 2 года, 70 часов (1 час еженедельно</a:t>
            </a:r>
            <a:r>
              <a:rPr lang="ru-RU" sz="9600" b="1" i="1" dirty="0" smtClean="0">
                <a:solidFill>
                  <a:schemeClr val="accent4"/>
                </a:solidFill>
                <a:latin typeface="Arial Black" panose="020B0A04020102020204" pitchFamily="34" charset="0"/>
              </a:rPr>
              <a:t>).</a:t>
            </a:r>
            <a:endParaRPr lang="ru-RU" sz="9600" b="1" i="1" dirty="0">
              <a:solidFill>
                <a:schemeClr val="accent4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3800" dirty="0" smtClean="0"/>
          </a:p>
          <a:p>
            <a:pPr marL="0" indent="0">
              <a:buNone/>
            </a:pPr>
            <a:r>
              <a:rPr lang="en-US" sz="96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http://www.docme.ru/doc/895102/nravstvennye-osnovy-sem._i-i-braka</a:t>
            </a:r>
            <a:endParaRPr lang="ru-RU" sz="9600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3800" dirty="0"/>
          </a:p>
          <a:p>
            <a:pPr marL="0" indent="0">
              <a:buNone/>
            </a:pPr>
            <a:endParaRPr lang="ru-RU" sz="3800" dirty="0" smtClean="0"/>
          </a:p>
          <a:p>
            <a:pPr marL="0" indent="0">
              <a:buNone/>
            </a:pPr>
            <a:endParaRPr lang="ru-RU" sz="3800" dirty="0" smtClean="0"/>
          </a:p>
          <a:p>
            <a:pPr marL="0" indent="0">
              <a:buNone/>
            </a:pPr>
            <a:endParaRPr lang="ru-RU" sz="3800" dirty="0"/>
          </a:p>
          <a:p>
            <a:pPr marL="0" indent="0">
              <a:buNone/>
            </a:pPr>
            <a:endParaRPr lang="ru-RU" sz="3800" dirty="0" smtClean="0"/>
          </a:p>
        </p:txBody>
      </p:sp>
    </p:spTree>
    <p:extLst>
      <p:ext uri="{BB962C8B-B14F-4D97-AF65-F5344CB8AC3E}">
        <p14:creationId xmlns:p14="http://schemas.microsoft.com/office/powerpoint/2010/main" xmlns="" val="59450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1" y="182880"/>
            <a:ext cx="8911687" cy="1060712"/>
          </a:xfrm>
        </p:spPr>
        <p:txBody>
          <a:bodyPr>
            <a:noAutofit/>
          </a:bodyPr>
          <a:lstStyle/>
          <a:p>
            <a:pPr algn="ctr"/>
            <a:r>
              <a:rPr lang="ru-RU" b="1" i="1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Храмова</a:t>
            </a:r>
            <a:r>
              <a:rPr lang="ru-RU" b="1" i="1" dirty="0">
                <a:solidFill>
                  <a:schemeClr val="accent1"/>
                </a:solidFill>
                <a:latin typeface="Arial Black" panose="020B0A04020102020204" pitchFamily="34" charset="0"/>
              </a:rPr>
              <a:t> Н.Г., Алексеева Г.Г., </a:t>
            </a:r>
            <a:r>
              <a:rPr lang="ru-RU" b="1" i="1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Сараева</a:t>
            </a:r>
            <a:r>
              <a:rPr lang="ru-RU" b="1" i="1" dirty="0">
                <a:solidFill>
                  <a:schemeClr val="accent1"/>
                </a:solidFill>
                <a:latin typeface="Arial Black" panose="020B0A04020102020204" pitchFamily="34" charset="0"/>
              </a:rPr>
              <a:t> А.А., Алтушкина Т.А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1" y="1688123"/>
            <a:ext cx="9354259" cy="5008099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9600" b="1" i="1" dirty="0">
                <a:solidFill>
                  <a:schemeClr val="accent1"/>
                </a:solidFill>
                <a:latin typeface="Arial Black" panose="020B0A04020102020204" pitchFamily="34" charset="0"/>
              </a:rPr>
              <a:t> Культура </a:t>
            </a:r>
            <a:r>
              <a:rPr lang="ru-RU" sz="9600" b="1" i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семьи. - </a:t>
            </a:r>
            <a:r>
              <a:rPr lang="ru-RU" sz="9600" b="1" i="1" dirty="0">
                <a:solidFill>
                  <a:schemeClr val="accent1"/>
                </a:solidFill>
                <a:latin typeface="Arial Black" panose="020B0A04020102020204" pitchFamily="34" charset="0"/>
              </a:rPr>
              <a:t> </a:t>
            </a:r>
            <a:r>
              <a:rPr lang="ru-RU" sz="9600" b="1" i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М.,</a:t>
            </a:r>
            <a:r>
              <a:rPr lang="ru-RU" sz="9600" b="1" i="1" dirty="0">
                <a:solidFill>
                  <a:schemeClr val="accent1"/>
                </a:solidFill>
                <a:latin typeface="Arial Black" panose="020B0A04020102020204" pitchFamily="34" charset="0"/>
              </a:rPr>
              <a:t> 2009</a:t>
            </a:r>
            <a:br>
              <a:rPr lang="ru-RU" sz="9600" b="1" i="1" dirty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r>
              <a:rPr lang="ru-RU" sz="9600" dirty="0"/>
              <a:t/>
            </a:r>
            <a:br>
              <a:rPr lang="ru-RU" sz="9600" dirty="0"/>
            </a:br>
            <a:r>
              <a:rPr lang="ru-RU" sz="7200" b="1" i="1" dirty="0">
                <a:solidFill>
                  <a:schemeClr val="accent4"/>
                </a:solidFill>
                <a:latin typeface="Arial Black" panose="020B0A04020102020204" pitchFamily="34" charset="0"/>
              </a:rPr>
              <a:t>В </a:t>
            </a:r>
            <a:r>
              <a:rPr lang="ru-RU" sz="7200" b="1" i="1" dirty="0" smtClean="0">
                <a:solidFill>
                  <a:schemeClr val="accent4"/>
                </a:solidFill>
                <a:latin typeface="Arial Black" panose="020B0A04020102020204" pitchFamily="34" charset="0"/>
              </a:rPr>
              <a:t>книге представлен </a:t>
            </a:r>
            <a:r>
              <a:rPr lang="ru-RU" sz="7200" b="1" i="1" dirty="0">
                <a:solidFill>
                  <a:schemeClr val="accent4"/>
                </a:solidFill>
                <a:latin typeface="Arial Black" panose="020B0A04020102020204" pitchFamily="34" charset="0"/>
              </a:rPr>
              <a:t>материал, касающийся </a:t>
            </a:r>
            <a:r>
              <a:rPr lang="ru-RU" sz="7200" b="1" i="1" dirty="0" smtClean="0">
                <a:solidFill>
                  <a:schemeClr val="accent4"/>
                </a:solidFill>
                <a:latin typeface="Arial Black" panose="020B0A04020102020204" pitchFamily="34" charset="0"/>
              </a:rPr>
              <a:t>проблем </a:t>
            </a:r>
            <a:r>
              <a:rPr lang="ru-RU" sz="7200" b="1" i="1" dirty="0">
                <a:solidFill>
                  <a:schemeClr val="accent4"/>
                </a:solidFill>
                <a:latin typeface="Arial Black" panose="020B0A04020102020204" pitchFamily="34" charset="0"/>
              </a:rPr>
              <a:t>современной российской семьи. Вопросы супружеских и детско-родительских отношений рассматриваются в контексте святоотеческой традиции. В содержание пособия интегрированы богословско-исторические и психолого-педагогические подходы изложения.</a:t>
            </a:r>
            <a:br>
              <a:rPr lang="ru-RU" sz="7200" b="1" i="1" dirty="0">
                <a:solidFill>
                  <a:schemeClr val="accent4"/>
                </a:solidFill>
                <a:latin typeface="Arial Black" panose="020B0A04020102020204" pitchFamily="34" charset="0"/>
              </a:rPr>
            </a:br>
            <a:r>
              <a:rPr lang="ru-RU" sz="7200" b="1" i="1" dirty="0" smtClean="0">
                <a:solidFill>
                  <a:schemeClr val="accent4"/>
                </a:solidFill>
                <a:latin typeface="Arial Black" panose="020B0A04020102020204" pitchFamily="34" charset="0"/>
              </a:rPr>
              <a:t>Пособие </a:t>
            </a:r>
            <a:r>
              <a:rPr lang="ru-RU" sz="7200" b="1" i="1" dirty="0">
                <a:solidFill>
                  <a:schemeClr val="accent4"/>
                </a:solidFill>
                <a:latin typeface="Arial Black" panose="020B0A04020102020204" pitchFamily="34" charset="0"/>
              </a:rPr>
              <a:t>предлагает молодым людям осознанно подойти к построению супружеских отношений и знакомит с культурными особенностями православной </a:t>
            </a:r>
            <a:r>
              <a:rPr lang="ru-RU" sz="7200" b="1" i="1" dirty="0" smtClean="0">
                <a:solidFill>
                  <a:schemeClr val="accent4"/>
                </a:solidFill>
                <a:latin typeface="Arial Black" panose="020B0A04020102020204" pitchFamily="34" charset="0"/>
              </a:rPr>
              <a:t>семьи.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sz="74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https</a:t>
            </a:r>
            <a:r>
              <a:rPr lang="en-US" sz="74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://eknigi.org/religija/164992-kultura-semi.html</a:t>
            </a:r>
            <a:r>
              <a:rPr lang="ru-RU" sz="7400" b="1" dirty="0">
                <a:solidFill>
                  <a:schemeClr val="accent1"/>
                </a:solidFill>
                <a:latin typeface="Arial Black" panose="020B0A04020102020204" pitchFamily="34" charset="0"/>
              </a:rPr>
              <a:t/>
            </a:r>
            <a:br>
              <a:rPr lang="ru-RU" sz="7400" b="1" dirty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 descr="Культура семь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913" y="1397607"/>
            <a:ext cx="2193730" cy="294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983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6482" y="260855"/>
            <a:ext cx="9933140" cy="1280890"/>
          </a:xfrm>
        </p:spPr>
        <p:txBody>
          <a:bodyPr>
            <a:noAutofit/>
          </a:bodyPr>
          <a:lstStyle/>
          <a:p>
            <a:pPr algn="ctr"/>
            <a:r>
              <a:rPr lang="ru-RU" b="1" i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УМК «Нравственные </a:t>
            </a:r>
            <a:r>
              <a:rPr lang="ru-RU" b="1" i="1" dirty="0">
                <a:solidFill>
                  <a:schemeClr val="accent1"/>
                </a:solidFill>
                <a:latin typeface="Arial Black" panose="020B0A04020102020204" pitchFamily="34" charset="0"/>
              </a:rPr>
              <a:t>основы семейной </a:t>
            </a:r>
            <a:r>
              <a:rPr lang="ru-RU" b="1" i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жизни»</a:t>
            </a:r>
            <a:r>
              <a:rPr lang="ru-RU" b="1" i="1" dirty="0">
                <a:solidFill>
                  <a:schemeClr val="accent1"/>
                </a:solidFill>
                <a:latin typeface="Arial Black" panose="020B0A04020102020204" pitchFamily="34" charset="0"/>
              </a:rPr>
              <a:t/>
            </a:r>
            <a:br>
              <a:rPr lang="ru-RU" b="1" i="1" dirty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endParaRPr lang="ru-RU" b="1" i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7134" y="1089764"/>
            <a:ext cx="10910170" cy="56492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sz="2000" b="1" i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разработан Ивановской </a:t>
            </a:r>
            <a:r>
              <a:rPr lang="ru-RU" sz="2000" b="1" i="1" dirty="0">
                <a:solidFill>
                  <a:schemeClr val="accent1"/>
                </a:solidFill>
                <a:latin typeface="Arial Black" panose="020B0A04020102020204" pitchFamily="34" charset="0"/>
              </a:rPr>
              <a:t>епархиальной комиссией по вопросам </a:t>
            </a:r>
            <a:r>
              <a:rPr lang="ru-RU" sz="2000" b="1" i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семьи (иеромонах </a:t>
            </a:r>
            <a:r>
              <a:rPr lang="ru-RU" sz="2000" b="1" i="1" dirty="0" err="1" smtClean="0">
                <a:solidFill>
                  <a:schemeClr val="accent1"/>
                </a:solidFill>
                <a:latin typeface="Arial Black" panose="020B0A04020102020204" pitchFamily="34" charset="0"/>
              </a:rPr>
              <a:t>Макарий</a:t>
            </a:r>
            <a:r>
              <a:rPr lang="ru-RU" sz="2000" b="1" i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i="1" dirty="0" err="1" smtClean="0">
                <a:solidFill>
                  <a:schemeClr val="accent1"/>
                </a:solidFill>
                <a:latin typeface="Arial Black" panose="020B0A04020102020204" pitchFamily="34" charset="0"/>
              </a:rPr>
              <a:t>Маркиш</a:t>
            </a:r>
            <a:r>
              <a:rPr lang="ru-RU" sz="2000" b="1" i="1" smtClean="0">
                <a:solidFill>
                  <a:schemeClr val="accent1"/>
                </a:solidFill>
                <a:latin typeface="Arial Black" panose="020B0A04020102020204" pitchFamily="34" charset="0"/>
              </a:rPr>
              <a:t>) совместно </a:t>
            </a:r>
            <a:r>
              <a:rPr lang="ru-RU" sz="2000" b="1" i="1" dirty="0">
                <a:solidFill>
                  <a:schemeClr val="accent1"/>
                </a:solidFill>
                <a:latin typeface="Arial Black" panose="020B0A04020102020204" pitchFamily="34" charset="0"/>
              </a:rPr>
              <a:t>со специалистами Областного института развития образования и </a:t>
            </a:r>
            <a:r>
              <a:rPr lang="ru-RU" sz="2000" b="1" i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педагогами. </a:t>
            </a:r>
            <a:r>
              <a:rPr lang="ru-RU" sz="2000" b="1" i="1" dirty="0" smtClean="0">
                <a:solidFill>
                  <a:schemeClr val="accent4"/>
                </a:solidFill>
                <a:latin typeface="Arial Black" panose="020B0A04020102020204" pitchFamily="34" charset="0"/>
              </a:rPr>
              <a:t>Предназначен </a:t>
            </a:r>
            <a:r>
              <a:rPr lang="ru-RU" sz="2000" b="1" i="1" dirty="0">
                <a:solidFill>
                  <a:schemeClr val="accent4"/>
                </a:solidFill>
                <a:latin typeface="Arial Black" panose="020B0A04020102020204" pitchFamily="34" charset="0"/>
              </a:rPr>
              <a:t>для старшеклассников общеобразовательных школ и учащихся профессионально-технических учебных заведений</a:t>
            </a:r>
            <a:r>
              <a:rPr lang="ru-RU" sz="2000" b="1" i="1" dirty="0" smtClean="0">
                <a:solidFill>
                  <a:schemeClr val="accent4"/>
                </a:solidFill>
                <a:latin typeface="Arial Black" panose="020B0A04020102020204" pitchFamily="34" charset="0"/>
              </a:rPr>
              <a:t>.</a:t>
            </a:r>
            <a:endParaRPr lang="ru-RU" sz="2000" b="1" i="1" dirty="0">
              <a:solidFill>
                <a:schemeClr val="accent4"/>
              </a:solidFill>
              <a:latin typeface="Arial Black" panose="020B0A04020102020204" pitchFamily="34" charset="0"/>
            </a:endParaRPr>
          </a:p>
          <a:p>
            <a:r>
              <a:rPr lang="ru-RU" sz="2000" b="1" i="1" dirty="0">
                <a:solidFill>
                  <a:schemeClr val="accent4"/>
                </a:solidFill>
                <a:latin typeface="Arial Black" panose="020B0A04020102020204" pitchFamily="34" charset="0"/>
              </a:rPr>
              <a:t>УМК содержит материалы для педагогов и для учащихся: программу курса, пособие-хрестоматию, контрольные задания, описание ситуационно-ролевых игр и дополнительные методические и учебные материалы</a:t>
            </a:r>
            <a:r>
              <a:rPr lang="ru-RU" sz="2000" b="1" i="1" dirty="0" smtClean="0">
                <a:solidFill>
                  <a:schemeClr val="accent4"/>
                </a:solidFill>
                <a:latin typeface="Arial Black" panose="020B0A04020102020204" pitchFamily="34" charset="0"/>
              </a:rPr>
              <a:t>.</a:t>
            </a:r>
            <a:endParaRPr lang="ru-RU" sz="2000" b="1" i="1" dirty="0">
              <a:solidFill>
                <a:schemeClr val="accent4"/>
              </a:solidFill>
              <a:latin typeface="Arial Black" panose="020B0A04020102020204" pitchFamily="34" charset="0"/>
            </a:endParaRPr>
          </a:p>
          <a:p>
            <a:r>
              <a:rPr lang="ru-RU" sz="2000" b="1" i="1" dirty="0">
                <a:solidFill>
                  <a:schemeClr val="accent4"/>
                </a:solidFill>
                <a:latin typeface="Arial Black" panose="020B0A04020102020204" pitchFamily="34" charset="0"/>
              </a:rPr>
              <a:t>Пособие-хрестоматия представляет </a:t>
            </a:r>
            <a:r>
              <a:rPr lang="ru-RU" sz="2000" b="1" i="1" dirty="0" smtClean="0">
                <a:solidFill>
                  <a:schemeClr val="accent4"/>
                </a:solidFill>
                <a:latin typeface="Arial Black" panose="020B0A04020102020204" pitchFamily="34" charset="0"/>
              </a:rPr>
              <a:t>собой </a:t>
            </a:r>
            <a:r>
              <a:rPr lang="ru-RU" sz="2000" b="1" i="1" dirty="0">
                <a:solidFill>
                  <a:schemeClr val="accent4"/>
                </a:solidFill>
                <a:latin typeface="Arial Black" panose="020B0A04020102020204" pitchFamily="34" charset="0"/>
              </a:rPr>
              <a:t>замкнутый электронный документ, содержащий ссылки на учебные материалы различного рода и формата (тексты, репродукции картин, видео-сюжеты - всего более 70 позиций) и задания по каждому из них: 5 или 6 заданий на каждый из 11 тематических разделов программы. Оно найдет разнообразное применение в аудиторной, внеклассной и самостоятельной работе.</a:t>
            </a:r>
          </a:p>
          <a:p>
            <a:r>
              <a:rPr lang="ru-RU" sz="20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http://www.proshkolu.ru/lib/id/16219/</a:t>
            </a:r>
          </a:p>
        </p:txBody>
      </p:sp>
    </p:spTree>
    <p:extLst>
      <p:ext uri="{BB962C8B-B14F-4D97-AF65-F5344CB8AC3E}">
        <p14:creationId xmlns:p14="http://schemas.microsoft.com/office/powerpoint/2010/main" xmlns="" val="420364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198</TotalTime>
  <Words>225</Words>
  <Application>Microsoft Office PowerPoint</Application>
  <PresentationFormat>Произвольный</PresentationFormat>
  <Paragraphs>33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Легкий дым</vt:lpstr>
      <vt:lpstr>Учебные  и методические пособия  по  духовно-нравственным основам семьи  для старшеклассников</vt:lpstr>
      <vt:lpstr>Флоренская  Тамара Александровна  (1936-1999)  православный русский психолог, доктор психологических наук (1994), действительный член Нью-Йоркской академии наук (1995). Окончила МГУ им. М.В. Ломоносова. До 1999 года работала ст. научным сотрудником в Психологическом институте РАО.</vt:lpstr>
      <vt:lpstr>Протоиерей Илья Шугаев  </vt:lpstr>
      <vt:lpstr>Урбанович Любовь Николаевна</vt:lpstr>
      <vt:lpstr>Храмова Н.Г., Алексеева Г.Г., Сараева А.А., Алтушкина Т.А</vt:lpstr>
      <vt:lpstr>УМК «Нравственные основы семейной жизни»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Учебные  и методические пособия по  духовно-нравственным основам семьи у старшеклассников</dc:title>
  <dc:creator>Марина</dc:creator>
  <cp:lastModifiedBy>Админ</cp:lastModifiedBy>
  <cp:revision>19</cp:revision>
  <dcterms:created xsi:type="dcterms:W3CDTF">2017-01-17T21:32:34Z</dcterms:created>
  <dcterms:modified xsi:type="dcterms:W3CDTF">2021-03-29T22:30:42Z</dcterms:modified>
</cp:coreProperties>
</file>